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91" r:id="rId2"/>
    <p:sldId id="292" r:id="rId3"/>
    <p:sldId id="280" r:id="rId4"/>
    <p:sldId id="281" r:id="rId5"/>
    <p:sldId id="293" r:id="rId6"/>
    <p:sldId id="257" r:id="rId7"/>
    <p:sldId id="260" r:id="rId8"/>
    <p:sldId id="258" r:id="rId9"/>
    <p:sldId id="261" r:id="rId10"/>
    <p:sldId id="259" r:id="rId11"/>
    <p:sldId id="262" r:id="rId12"/>
    <p:sldId id="294" r:id="rId13"/>
    <p:sldId id="284" r:id="rId14"/>
    <p:sldId id="295" r:id="rId15"/>
    <p:sldId id="264" r:id="rId16"/>
    <p:sldId id="296" r:id="rId17"/>
    <p:sldId id="274" r:id="rId18"/>
    <p:sldId id="273" r:id="rId19"/>
    <p:sldId id="275" r:id="rId20"/>
    <p:sldId id="297" r:id="rId21"/>
    <p:sldId id="310" r:id="rId22"/>
    <p:sldId id="268" r:id="rId23"/>
    <p:sldId id="270" r:id="rId24"/>
    <p:sldId id="271" r:id="rId25"/>
    <p:sldId id="272" r:id="rId26"/>
    <p:sldId id="311" r:id="rId27"/>
    <p:sldId id="312" r:id="rId28"/>
    <p:sldId id="298" r:id="rId29"/>
    <p:sldId id="314" r:id="rId30"/>
    <p:sldId id="299" r:id="rId31"/>
    <p:sldId id="316" r:id="rId32"/>
    <p:sldId id="317" r:id="rId33"/>
    <p:sldId id="318" r:id="rId34"/>
    <p:sldId id="315" r:id="rId35"/>
    <p:sldId id="300" r:id="rId36"/>
    <p:sldId id="320" r:id="rId37"/>
    <p:sldId id="321" r:id="rId38"/>
    <p:sldId id="322" r:id="rId39"/>
    <p:sldId id="265" r:id="rId40"/>
    <p:sldId id="301" r:id="rId41"/>
    <p:sldId id="304" r:id="rId42"/>
    <p:sldId id="305" r:id="rId43"/>
    <p:sldId id="306" r:id="rId44"/>
    <p:sldId id="302" r:id="rId45"/>
    <p:sldId id="307" r:id="rId46"/>
    <p:sldId id="308" r:id="rId47"/>
    <p:sldId id="309" r:id="rId48"/>
    <p:sldId id="277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17597-E6B9-40B0-9064-15A22745E3A2}" type="datetimeFigureOut">
              <a:rPr lang="en-AU" smtClean="0"/>
              <a:t>18/7/18</a:t>
            </a:fld>
            <a:endParaRPr lang="en-AU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AU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5322AC-DBCF-4859-9F02-9302E4F8567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03667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290EE4-83C0-48F3-90F6-AD7AF983498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078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7F4FC0-7505-48E8-931B-6EEADE1EDA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AU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0CD77E-01A8-43FF-B31A-597A8C430C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A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957462-2E41-4056-8CB8-67708F7E4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139DF6-39EF-4FC4-A80D-BE3C9CBE9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6E1706-13B4-41FF-8BDE-BBAEF5867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094213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6A02524-64E9-405F-8E8D-E8C56AF41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AU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E9EE442-A4C8-48C4-A3DA-D04F202C6B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A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5AABEA8-F351-49BA-81B7-52B66AF40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BBBF28-8BFB-4DBD-ACBA-DFC7A7783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E0294C-1357-4546-A100-40DBF12C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1549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80A401B-0D79-4289-98BA-C360DB7BBE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AU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7229F31-53C8-491E-947B-475AD0AAD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A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335044-C9EB-43AC-AA98-0574D36F9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E3073B3-574A-409B-A603-9446A4123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CE47156-F9CF-4189-ACF9-B052800144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82505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1B22D1-1E52-4F86-B8D7-4ADA94838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AU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46B9C3A-D130-4A07-95FE-C52C1D20E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A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8D0DEDD-BB19-4418-A30E-1C05CA4C5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0B9216-E9C0-4695-A970-706ADBACB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2DD3FCD-0B33-49E5-9309-F4354A1FE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784859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33AFD41-A980-40A9-B852-DD885072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AU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1866B82-9FC5-41B3-A520-3D47EDD05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F51CA4-9511-4712-B56D-10601B79B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91A9594-CD08-4683-9214-89B60F181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96DA47-1DD8-4929-8F1B-192F23F8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88188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6DBC167-8E3C-4B3C-B422-A9F56616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AU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9B31C58-D349-439C-8CB2-131B4B8921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AU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D15A17E-D2A8-481C-BC55-F48BE012D7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AU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B20E6E0-C8AA-4558-9AEB-EB42DBAE9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46E0A25-4CE6-4F5A-8899-39429457B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AFE70C5-C777-40E2-8325-9D16D34C2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1955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F6E709-7B81-41AD-92AD-419DB21E4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AU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7F79DF7-50CD-4B21-819A-E45FD88F6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DDCC8E6-E1E1-42B6-9562-C969C9896F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AU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9B0029C-F0C7-4F62-A133-C31B202318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9E41D43B-B56A-4F42-8099-5140525C26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AU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4350927-9F43-4106-90FE-8CFD1CFF9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E9D8E58-A19F-4968-88CA-1F6E3FEDF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1715301-CB76-426E-80E6-EBA9594A1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2869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1B76E0-BC14-4424-82FD-9A1E87AA2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AU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A9F4B25-0EFF-4B78-8711-39D5B26ED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B36494-4FE0-469F-98FF-D5F4581A9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79C7700-D430-4650-B0B3-C3E230D6F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80805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4AF9C2A-71D3-451A-8948-59757DFF1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3C1FCDE-565A-4F74-91BC-A00EC255B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48789F-B023-463D-8108-4077E879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4217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052389-C1FB-4194-AE5D-5645208471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AU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0780B6D-F74D-4FE0-AA4E-1882002D4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AU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745F87C-DC90-4EB0-9915-EDD6A2461E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CB83E5-4E20-4547-9825-22F0A8C53C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A8628B-F5DC-41EB-BBBB-3F8E26E7D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5155BF6-C1DC-4934-A127-59AE9FAE7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3236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6A5AE7E-AF24-4E9C-8D5D-72D6FE30F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AU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078CF36B-171D-4E4B-A1A0-430C9CDBC4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15869A3-D36E-4B73-94DC-3C6B0F792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5DFF3D-6F41-475E-9A07-C40737196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6D635D-9F8E-469A-A246-067FB177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0354521-4A71-43AE-BD98-2F9A960B2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52852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46D449E-9215-4D4C-BD04-702EBF66F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AU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7E292B4-E9BD-48C1-BD19-9BEB2D0257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AU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A86B7D9-DDA4-4B73-9CF3-D42B41E213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15F1DA-1E2F-4A75-B62E-F1B8BDF1136F}" type="datetimeFigureOut">
              <a:rPr lang="en-AU" smtClean="0"/>
              <a:t>18/7/18</a:t>
            </a:fld>
            <a:endParaRPr lang="en-AU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EC04504-0255-415C-BE3D-C0C08C791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B8298E8-FD8D-42BC-B32D-9269B32BC2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BCEDFD-AFCC-4D48-91E1-014103E3F423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8959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D9011F8-395A-4438-8BE1-40F8CE1CE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FD3B6-9D5A-4F12-B209-A6168F97E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47820"/>
                </a:solidFill>
                <a:latin typeface="Patua One" panose="02000000000000000000" pitchFamily="2" charset="0"/>
              </a:rPr>
              <a:t>Travolla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4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2C39C49B-6F7F-4D66-B5EF-D3B755AA89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>
            <a:off x="0" y="3068340"/>
            <a:ext cx="4378920" cy="4378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AE31C2-D1CD-41D0-BD2D-F7D51B50A82D}"/>
              </a:ext>
            </a:extLst>
          </p:cNvPr>
          <p:cNvGrpSpPr/>
          <p:nvPr/>
        </p:nvGrpSpPr>
        <p:grpSpPr>
          <a:xfrm>
            <a:off x="4026449" y="2379127"/>
            <a:ext cx="689811" cy="689811"/>
            <a:chOff x="4112666" y="2286453"/>
            <a:chExt cx="689811" cy="68981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0FC2B8-D7D9-4072-813D-D94371F228AE}"/>
                </a:ext>
              </a:extLst>
            </p:cNvPr>
            <p:cNvCxnSpPr>
              <a:cxnSpLocks/>
            </p:cNvCxnSpPr>
            <p:nvPr/>
          </p:nvCxnSpPr>
          <p:spPr>
            <a:xfrm>
              <a:off x="4112666" y="2349719"/>
              <a:ext cx="689811" cy="0"/>
            </a:xfrm>
            <a:prstGeom prst="line">
              <a:avLst/>
            </a:prstGeom>
            <a:ln w="127000">
              <a:solidFill>
                <a:schemeClr val="tx1">
                  <a:alpha val="6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58E6F4-F347-483A-B0FF-71013A7EB4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6484" y="2631359"/>
              <a:ext cx="689811" cy="0"/>
            </a:xfrm>
            <a:prstGeom prst="line">
              <a:avLst/>
            </a:prstGeom>
            <a:ln w="127000">
              <a:solidFill>
                <a:schemeClr val="tx1">
                  <a:alpha val="6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E48A03-C30B-4D2F-9D71-0AFD7CF60FC9}"/>
              </a:ext>
            </a:extLst>
          </p:cNvPr>
          <p:cNvGrpSpPr/>
          <p:nvPr/>
        </p:nvGrpSpPr>
        <p:grpSpPr>
          <a:xfrm flipH="1" flipV="1">
            <a:off x="7468176" y="3068340"/>
            <a:ext cx="689811" cy="689811"/>
            <a:chOff x="4112666" y="2286453"/>
            <a:chExt cx="689811" cy="68981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798B47-95E6-4919-8636-337895680407}"/>
                </a:ext>
              </a:extLst>
            </p:cNvPr>
            <p:cNvCxnSpPr>
              <a:cxnSpLocks/>
            </p:cNvCxnSpPr>
            <p:nvPr/>
          </p:nvCxnSpPr>
          <p:spPr>
            <a:xfrm>
              <a:off x="4112666" y="2349719"/>
              <a:ext cx="689811" cy="0"/>
            </a:xfrm>
            <a:prstGeom prst="line">
              <a:avLst/>
            </a:prstGeom>
            <a:ln w="127000">
              <a:solidFill>
                <a:schemeClr val="tx1">
                  <a:alpha val="6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2F7435-4A86-4A98-8C90-5E0DCBB277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6484" y="2631359"/>
              <a:ext cx="689811" cy="0"/>
            </a:xfrm>
            <a:prstGeom prst="line">
              <a:avLst/>
            </a:prstGeom>
            <a:ln w="127000">
              <a:solidFill>
                <a:schemeClr val="tx1">
                  <a:alpha val="6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5a28b5def2c0e8.5221568015126174389943.png" descr="5a28b5def2c0e8.5221568015126174389943.png">
            <a:extLst>
              <a:ext uri="{FF2B5EF4-FFF2-40B4-BE49-F238E27FC236}">
                <a16:creationId xmlns:a16="http://schemas.microsoft.com/office/drawing/2014/main" id="{4356CC54-30FD-4EC8-BFD6-8790BE17B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590432">
            <a:off x="7692013" y="3230935"/>
            <a:ext cx="1416383" cy="1339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958B5970-6E39-4D30-95F6-765CF96E2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90561" y="-4963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AB110F43-9FBA-4CFA-99DF-5F1042F4AA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9550"/>
            <a:extLst/>
          </a:blip>
          <a:stretch>
            <a:fillRect/>
          </a:stretch>
        </p:blipFill>
        <p:spPr>
          <a:xfrm>
            <a:off x="10467742" y="4738989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73F-EAEA-48B9-9927-C63D848EB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63246" y="1122363"/>
            <a:ext cx="657945" cy="947294"/>
          </a:xfrm>
          <a:prstGeom prst="rect">
            <a:avLst/>
          </a:prstGeom>
        </p:spPr>
      </p:pic>
      <p:pic>
        <p:nvPicPr>
          <p:cNvPr id="15" name="kisspng-hawaii-shoeblackplant-flower-petal-transvaal-daisy-hawaii-flower-5ac2476aa459b6.8293031215226817066732.png" descr="kisspng-hawaii-shoeblackplant-flower-petal-transvaal-daisy-hawaii-flower-5ac2476aa459b6.8293031215226817066732.png">
            <a:extLst>
              <a:ext uri="{FF2B5EF4-FFF2-40B4-BE49-F238E27FC236}">
                <a16:creationId xmlns:a16="http://schemas.microsoft.com/office/drawing/2014/main" id="{73FBFCF1-2FCD-4E25-A2EC-987E6F885E3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0571"/>
            <a:extLst/>
          </a:blip>
          <a:srcRect/>
          <a:stretch>
            <a:fillRect/>
          </a:stretch>
        </p:blipFill>
        <p:spPr>
          <a:xfrm rot="19998931">
            <a:off x="3321672" y="1793273"/>
            <a:ext cx="1151666" cy="1151666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FCEB63C0-C8B2-44A0-80ED-998728343869}"/>
              </a:ext>
            </a:extLst>
          </p:cNvPr>
          <p:cNvSpPr txBox="1"/>
          <p:nvPr/>
        </p:nvSpPr>
        <p:spPr>
          <a:xfrm>
            <a:off x="3041733" y="4715196"/>
            <a:ext cx="6333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solidFill>
                  <a:schemeClr val="accent2"/>
                </a:solidFill>
              </a:rPr>
              <a:t>“Making Travel More Accessible</a:t>
            </a:r>
          </a:p>
          <a:p>
            <a:pPr algn="ctr"/>
            <a:r>
              <a:rPr lang="en-AU" sz="3600" b="1" dirty="0">
                <a:solidFill>
                  <a:schemeClr val="accent2"/>
                </a:solidFill>
              </a:rPr>
              <a:t> To More People”</a:t>
            </a:r>
          </a:p>
        </p:txBody>
      </p:sp>
    </p:spTree>
    <p:extLst>
      <p:ext uri="{BB962C8B-B14F-4D97-AF65-F5344CB8AC3E}">
        <p14:creationId xmlns:p14="http://schemas.microsoft.com/office/powerpoint/2010/main" val="1046845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164058-5EBE-4C5A-AA71-7D28AA96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97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User Test Flow 3 – Heat Map (Shows popular places and spots)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A598059-28E2-444A-807B-F58233ED8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0878" y="1325563"/>
            <a:ext cx="9110547" cy="5250515"/>
          </a:xfrm>
          <a:prstGeom prst="rect">
            <a:avLst/>
          </a:prstGeom>
        </p:spPr>
      </p:pic>
      <p:pic>
        <p:nvPicPr>
          <p:cNvPr id="5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E34EDA7B-73EA-4E8B-96F7-AAA12FEB12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52866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164058-5EBE-4C5A-AA71-7D28AA96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897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Storyboard 3 – Heat Map (Shows popular places and spots)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0859CD2-CDFC-4DD4-9573-4882A87D50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282" y="1325563"/>
            <a:ext cx="9320562" cy="5427297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A3FACF9B-239E-423C-99CF-1769ACBFAE7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12363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III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Business Model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17067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583BDDD2-619A-4AF0-AA0D-DC3F1B3DC6A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0"/>
          <a:ext cx="5687122" cy="45496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687122">
                  <a:extLst>
                    <a:ext uri="{9D8B030D-6E8A-4147-A177-3AD203B41FA5}">
                      <a16:colId xmlns:a16="http://schemas.microsoft.com/office/drawing/2014/main" val="1515640336"/>
                    </a:ext>
                  </a:extLst>
                </a:gridCol>
              </a:tblGrid>
              <a:tr h="47183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INFRASTRUCTURE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38064"/>
                  </a:ext>
                </a:extLst>
              </a:tr>
              <a:tr h="407786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648942"/>
                  </a:ext>
                </a:extLst>
              </a:tr>
            </a:tbl>
          </a:graphicData>
        </a:graphic>
      </p:graphicFrame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0313E291-2304-4DE7-A54E-6B3766203D16}"/>
              </a:ext>
            </a:extLst>
          </p:cNvPr>
          <p:cNvSpPr/>
          <p:nvPr/>
        </p:nvSpPr>
        <p:spPr>
          <a:xfrm>
            <a:off x="66906" y="490654"/>
            <a:ext cx="3021982" cy="199606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b="1" dirty="0">
                <a:solidFill>
                  <a:schemeClr val="bg1"/>
                </a:solidFill>
              </a:rPr>
              <a:t>3.1) CORE CAPABILITIES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Establishing relationship with the Venue Operators and Advertisers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Designing and Developing Online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Personal Guides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Maintaining Online Systems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CBBA386C-6251-4595-86E7-D39FE9540B73}"/>
              </a:ext>
            </a:extLst>
          </p:cNvPr>
          <p:cNvSpPr/>
          <p:nvPr/>
        </p:nvSpPr>
        <p:spPr>
          <a:xfrm>
            <a:off x="66906" y="2565118"/>
            <a:ext cx="3021982" cy="17281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b="1" dirty="0">
                <a:solidFill>
                  <a:schemeClr val="bg1"/>
                </a:solidFill>
              </a:rPr>
              <a:t>3.2) VALUE CONFIGURATION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Sales Team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AU" sz="1400" b="1" dirty="0">
                <a:solidFill>
                  <a:schemeClr val="bg1"/>
                </a:solidFill>
              </a:rPr>
              <a:t>Talented Designers and Programmers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Local Guides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AU" sz="1400" b="1" dirty="0">
                <a:solidFill>
                  <a:schemeClr val="bg1"/>
                </a:solidFill>
              </a:rPr>
              <a:t>Server and Network Infrastructure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54BD68F0-14C6-4C7B-87FA-E09833EFBB20}"/>
              </a:ext>
            </a:extLst>
          </p:cNvPr>
          <p:cNvSpPr/>
          <p:nvPr/>
        </p:nvSpPr>
        <p:spPr>
          <a:xfrm>
            <a:off x="3155794" y="490654"/>
            <a:ext cx="2390080" cy="328960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b="1" dirty="0">
                <a:solidFill>
                  <a:schemeClr val="bg1"/>
                </a:solidFill>
              </a:rPr>
              <a:t>3.3) KEY PARTNERS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Advertisers, Restaurants, Attraction Operators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Tourist Board and Chambers of Commerce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Travel Agents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Apple Store / Play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Local Guides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Social Media Influencers</a:t>
            </a:r>
          </a:p>
        </p:txBody>
      </p:sp>
      <p:graphicFrame>
        <p:nvGraphicFramePr>
          <p:cNvPr id="10" name="Tableau 9">
            <a:extLst>
              <a:ext uri="{FF2B5EF4-FFF2-40B4-BE49-F238E27FC236}">
                <a16:creationId xmlns:a16="http://schemas.microsoft.com/office/drawing/2014/main" id="{A09F6A1F-DD5A-4E4C-BFB4-E2EB88CC690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687122" y="0"/>
          <a:ext cx="2274849" cy="454969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274849">
                  <a:extLst>
                    <a:ext uri="{9D8B030D-6E8A-4147-A177-3AD203B41FA5}">
                      <a16:colId xmlns:a16="http://schemas.microsoft.com/office/drawing/2014/main" val="1515640336"/>
                    </a:ext>
                  </a:extLst>
                </a:gridCol>
              </a:tblGrid>
              <a:tr h="471835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OFFER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38064"/>
                  </a:ext>
                </a:extLst>
              </a:tr>
              <a:tr h="407786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648942"/>
                  </a:ext>
                </a:extLst>
              </a:tr>
            </a:tbl>
          </a:graphicData>
        </a:graphic>
      </p:graphicFrame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150FB809-D5E8-4DAD-9236-0A8EE2B90D06}"/>
              </a:ext>
            </a:extLst>
          </p:cNvPr>
          <p:cNvSpPr/>
          <p:nvPr/>
        </p:nvSpPr>
        <p:spPr>
          <a:xfrm>
            <a:off x="5754028" y="526895"/>
            <a:ext cx="2044391" cy="391965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b="1" dirty="0"/>
              <a:t>1) VALUE PROPOSITION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/>
              <a:t>Saving Time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/>
              <a:t>Enhancing Accessibility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/>
              <a:t>Assisting to bridge cultural and language divides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/>
              <a:t>More personal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 err="1"/>
              <a:t>Targetted</a:t>
            </a:r>
            <a:r>
              <a:rPr lang="en-AU" sz="1400" b="1" dirty="0"/>
              <a:t> Geolocational data + Information about customer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/>
              <a:t>Growth of customer base </a:t>
            </a:r>
          </a:p>
        </p:txBody>
      </p:sp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54FC3F9D-1DCC-483F-8076-FC77DDC8743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961971" y="-2"/>
          <a:ext cx="4230029" cy="68580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30029">
                  <a:extLst>
                    <a:ext uri="{9D8B030D-6E8A-4147-A177-3AD203B41FA5}">
                      <a16:colId xmlns:a16="http://schemas.microsoft.com/office/drawing/2014/main" val="1515640336"/>
                    </a:ext>
                  </a:extLst>
                </a:gridCol>
              </a:tblGrid>
              <a:tr h="496271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CUSTOMER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38064"/>
                  </a:ext>
                </a:extLst>
              </a:tr>
              <a:tr h="6361730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648942"/>
                  </a:ext>
                </a:extLst>
              </a:tr>
            </a:tbl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108C5BEE-A9B4-41A8-AE70-74A295023838}"/>
              </a:ext>
            </a:extLst>
          </p:cNvPr>
          <p:cNvSpPr/>
          <p:nvPr/>
        </p:nvSpPr>
        <p:spPr>
          <a:xfrm>
            <a:off x="8028877" y="627587"/>
            <a:ext cx="4070198" cy="23417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sz="1400" b="1" dirty="0">
                <a:solidFill>
                  <a:schemeClr val="bg1"/>
                </a:solidFill>
              </a:rPr>
              <a:t>2.1) TARGET CUSTOMER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Audience : </a:t>
            </a:r>
          </a:p>
          <a:p>
            <a:pPr marL="623888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Adults (18+) who may travel (tourist or new tourists)</a:t>
            </a:r>
          </a:p>
          <a:p>
            <a:pPr marL="623888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Adults (18+) who may guide (guides or new guides)</a:t>
            </a:r>
          </a:p>
          <a:p>
            <a:pPr marL="623888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 Disabled (colour blind, mobility)</a:t>
            </a:r>
          </a:p>
          <a:p>
            <a:pPr marL="623888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Elderly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AU" sz="1400" b="1" dirty="0">
                <a:solidFill>
                  <a:schemeClr val="bg1"/>
                </a:solidFill>
              </a:rPr>
              <a:t>Advertisers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AU" sz="1400" b="1" dirty="0">
                <a:solidFill>
                  <a:schemeClr val="bg1"/>
                </a:solidFill>
              </a:rPr>
              <a:t>Attraction owners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9D44C8B-3463-44A4-A10A-CC79E86DEC3D}"/>
              </a:ext>
            </a:extLst>
          </p:cNvPr>
          <p:cNvSpPr/>
          <p:nvPr/>
        </p:nvSpPr>
        <p:spPr>
          <a:xfrm>
            <a:off x="8041886" y="3158582"/>
            <a:ext cx="1921728" cy="16392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AU" sz="1400" b="1" dirty="0">
                <a:solidFill>
                  <a:schemeClr val="bg1"/>
                </a:solidFill>
              </a:rPr>
              <a:t>2.2) DISTRIBUTION CHANNELS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 err="1">
                <a:solidFill>
                  <a:schemeClr val="bg1"/>
                </a:solidFill>
              </a:rPr>
              <a:t>Travolla</a:t>
            </a:r>
            <a:r>
              <a:rPr lang="en-AU" sz="1400" b="1" dirty="0">
                <a:solidFill>
                  <a:schemeClr val="bg1"/>
                </a:solidFill>
              </a:rPr>
              <a:t> Website and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Top activity list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SEOs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Alerts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2DEB9ED1-4793-4F11-A74E-C6B9FF58F762}"/>
              </a:ext>
            </a:extLst>
          </p:cNvPr>
          <p:cNvSpPr/>
          <p:nvPr/>
        </p:nvSpPr>
        <p:spPr>
          <a:xfrm>
            <a:off x="10037025" y="3158582"/>
            <a:ext cx="2081564" cy="3278459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AU" sz="1400" b="1" dirty="0">
                <a:solidFill>
                  <a:schemeClr val="bg1"/>
                </a:solidFill>
              </a:rPr>
              <a:t>2.3) CUSTOMER RELATIONSHIP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Personalised Services based on customer preferences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24/7 Customer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Reviews and Ratings (Building Trust)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Accessibility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Increased sales and bookings</a:t>
            </a:r>
          </a:p>
        </p:txBody>
      </p:sp>
      <p:graphicFrame>
        <p:nvGraphicFramePr>
          <p:cNvPr id="16" name="Tableau 15">
            <a:extLst>
              <a:ext uri="{FF2B5EF4-FFF2-40B4-BE49-F238E27FC236}">
                <a16:creationId xmlns:a16="http://schemas.microsoft.com/office/drawing/2014/main" id="{4C7FC3EB-35F3-4F9C-9BA3-C2D0490923B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0" y="4549698"/>
          <a:ext cx="7961971" cy="230830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7961971">
                  <a:extLst>
                    <a:ext uri="{9D8B030D-6E8A-4147-A177-3AD203B41FA5}">
                      <a16:colId xmlns:a16="http://schemas.microsoft.com/office/drawing/2014/main" val="1515640336"/>
                    </a:ext>
                  </a:extLst>
                </a:gridCol>
              </a:tblGrid>
              <a:tr h="489427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FINANCE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1738064"/>
                  </a:ext>
                </a:extLst>
              </a:tr>
              <a:tr h="1818874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5648942"/>
                  </a:ext>
                </a:extLst>
              </a:tr>
            </a:tbl>
          </a:graphicData>
        </a:graphic>
      </p:graphicFrame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F0FA54E7-2272-4D79-A9A4-DDD1C3454258}"/>
              </a:ext>
            </a:extLst>
          </p:cNvPr>
          <p:cNvSpPr/>
          <p:nvPr/>
        </p:nvSpPr>
        <p:spPr>
          <a:xfrm>
            <a:off x="390291" y="5096109"/>
            <a:ext cx="3021982" cy="1583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AU" sz="1400" b="1" dirty="0">
                <a:solidFill>
                  <a:schemeClr val="bg1"/>
                </a:solidFill>
              </a:rPr>
              <a:t>4.1) REVENUE STREAMS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E-payment of Bookings / Commission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Premium Ranking Space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Pop alerts </a:t>
            </a:r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C5CE7150-D051-4FBF-9219-F1761FD9B9EF}"/>
              </a:ext>
            </a:extLst>
          </p:cNvPr>
          <p:cNvSpPr/>
          <p:nvPr/>
        </p:nvSpPr>
        <p:spPr>
          <a:xfrm>
            <a:off x="4440042" y="5096108"/>
            <a:ext cx="3033132" cy="158347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defRPr/>
            </a:pPr>
            <a:r>
              <a:rPr lang="en-AU" sz="1400" b="1" dirty="0">
                <a:solidFill>
                  <a:schemeClr val="bg1"/>
                </a:solidFill>
              </a:rPr>
              <a:t>4.2) COST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Salaries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Capital Expenditures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Advertising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Legal Fees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Taxes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1400" b="1" dirty="0">
                <a:solidFill>
                  <a:schemeClr val="bg1"/>
                </a:solidFill>
              </a:rPr>
              <a:t>Hosting Fees</a:t>
            </a:r>
          </a:p>
        </p:txBody>
      </p:sp>
    </p:spTree>
    <p:extLst>
      <p:ext uri="{BB962C8B-B14F-4D97-AF65-F5344CB8AC3E}">
        <p14:creationId xmlns:p14="http://schemas.microsoft.com/office/powerpoint/2010/main" val="2995536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IV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Market Size &amp; Share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384935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49C04-8F51-4CDF-9754-7A638DD20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Market Size &amp; Share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7FEEB5-2803-4408-81BC-7F9682098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Overall Tourism Industry is worth: 5 Trillion US Dollars</a:t>
            </a:r>
          </a:p>
          <a:p>
            <a:r>
              <a:rPr lang="en-AU" dirty="0" err="1"/>
              <a:t>AirBnB</a:t>
            </a:r>
            <a:r>
              <a:rPr lang="en-AU" dirty="0"/>
              <a:t> is worth : 31 Billion US Dollars</a:t>
            </a:r>
          </a:p>
          <a:p>
            <a:endParaRPr lang="en-AU" dirty="0"/>
          </a:p>
          <a:p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 err="1">
                <a:sym typeface="Wingdings" panose="05000000000000000000" pitchFamily="2" charset="2"/>
              </a:rPr>
              <a:t>AirBnb</a:t>
            </a:r>
            <a:r>
              <a:rPr lang="en-AU" dirty="0">
                <a:sym typeface="Wingdings" panose="05000000000000000000" pitchFamily="2" charset="2"/>
              </a:rPr>
              <a:t> is 0.62% of the total industry value</a:t>
            </a:r>
            <a:endParaRPr lang="en-AU" dirty="0"/>
          </a:p>
          <a:p>
            <a:endParaRPr lang="en-AU" dirty="0"/>
          </a:p>
          <a:p>
            <a:r>
              <a:rPr lang="en-AU" dirty="0">
                <a:sym typeface="Wingdings" panose="05000000000000000000" pitchFamily="2" charset="2"/>
              </a:rPr>
              <a:t> </a:t>
            </a:r>
            <a:r>
              <a:rPr lang="en-AU" dirty="0" err="1">
                <a:sym typeface="Wingdings" panose="05000000000000000000" pitchFamily="2" charset="2"/>
              </a:rPr>
              <a:t>Travolla</a:t>
            </a:r>
            <a:r>
              <a:rPr lang="en-AU" dirty="0">
                <a:sym typeface="Wingdings" panose="05000000000000000000" pitchFamily="2" charset="2"/>
              </a:rPr>
              <a:t> is worth 1% of </a:t>
            </a:r>
            <a:r>
              <a:rPr lang="en-AU" dirty="0" err="1">
                <a:sym typeface="Wingdings" panose="05000000000000000000" pitchFamily="2" charset="2"/>
              </a:rPr>
              <a:t>AirBnb</a:t>
            </a:r>
            <a:r>
              <a:rPr lang="en-AU" dirty="0">
                <a:sym typeface="Wingdings" panose="05000000000000000000" pitchFamily="2" charset="2"/>
              </a:rPr>
              <a:t> total value = 0.0062% of Total industry value</a:t>
            </a:r>
          </a:p>
          <a:p>
            <a:pPr marL="0" indent="0">
              <a:buNone/>
            </a:pPr>
            <a:endParaRPr lang="en-AU" dirty="0"/>
          </a:p>
        </p:txBody>
      </p:sp>
      <p:pic>
        <p:nvPicPr>
          <p:cNvPr id="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40322354-0631-457A-9C46-78DD5574F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91282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Industry Analysis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02250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EB67A-A352-4B9E-9088-A57027472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81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Tourism Industry Analysis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9D36722-CCB5-400A-AF19-797083A00545}"/>
              </a:ext>
            </a:extLst>
          </p:cNvPr>
          <p:cNvSpPr/>
          <p:nvPr/>
        </p:nvSpPr>
        <p:spPr>
          <a:xfrm>
            <a:off x="267627" y="1803396"/>
            <a:ext cx="2464419" cy="55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Concentration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3437988-2BC1-4747-B0CA-5AD6F6352F7A}"/>
              </a:ext>
            </a:extLst>
          </p:cNvPr>
          <p:cNvSpPr/>
          <p:nvPr/>
        </p:nvSpPr>
        <p:spPr>
          <a:xfrm>
            <a:off x="2919656" y="1786753"/>
            <a:ext cx="2464421" cy="55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Entry &amp; Exit Barriers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DCCB45D-3994-4934-A241-FE902AFBC683}"/>
              </a:ext>
            </a:extLst>
          </p:cNvPr>
          <p:cNvSpPr/>
          <p:nvPr/>
        </p:nvSpPr>
        <p:spPr>
          <a:xfrm>
            <a:off x="5571687" y="1786753"/>
            <a:ext cx="2464422" cy="55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Product Differentiation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015524-8CB1-44DC-9529-72B00E679738}"/>
              </a:ext>
            </a:extLst>
          </p:cNvPr>
          <p:cNvSpPr/>
          <p:nvPr/>
        </p:nvSpPr>
        <p:spPr>
          <a:xfrm>
            <a:off x="8223719" y="1786753"/>
            <a:ext cx="2464422" cy="55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/>
              <a:t>Information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AA3EF-4BAE-4088-A33F-0DBF8760688A}"/>
              </a:ext>
            </a:extLst>
          </p:cNvPr>
          <p:cNvSpPr/>
          <p:nvPr/>
        </p:nvSpPr>
        <p:spPr>
          <a:xfrm>
            <a:off x="267624" y="2458475"/>
            <a:ext cx="2464422" cy="9841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Patua One" panose="02000000000000000000"/>
              </a:rPr>
              <a:t> There are a large number of firms each with a small market share</a:t>
            </a:r>
            <a:endParaRPr lang="en-AU" sz="1600" dirty="0">
              <a:solidFill>
                <a:schemeClr val="bg1"/>
              </a:solidFill>
              <a:latin typeface="Patua One" panose="0200000000000000000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C889A2-1C24-4A58-B1FD-1AC36D465BC1}"/>
              </a:ext>
            </a:extLst>
          </p:cNvPr>
          <p:cNvSpPr/>
          <p:nvPr/>
        </p:nvSpPr>
        <p:spPr>
          <a:xfrm>
            <a:off x="2943814" y="2451786"/>
            <a:ext cx="2440263" cy="24464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u="sng" dirty="0">
                <a:latin typeface="Patua One" panose="02000000000000000000"/>
              </a:rPr>
              <a:t>Entry: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1600" dirty="0">
                <a:latin typeface="Patua One" panose="02000000000000000000"/>
              </a:rPr>
              <a:t>Verification from foreign governments</a:t>
            </a:r>
          </a:p>
          <a:p>
            <a:r>
              <a:rPr lang="en-US" sz="1600" dirty="0">
                <a:latin typeface="Patua One" panose="02000000000000000000"/>
              </a:rPr>
              <a:t>o   Pressure from other firms with similar service</a:t>
            </a:r>
          </a:p>
          <a:p>
            <a:r>
              <a:rPr lang="en-US" sz="1600" dirty="0">
                <a:latin typeface="Patua One" panose="02000000000000000000"/>
              </a:rPr>
              <a:t>o   Need volume to make money – critical mass</a:t>
            </a:r>
          </a:p>
          <a:p>
            <a:r>
              <a:rPr lang="en-US" sz="1600" dirty="0">
                <a:latin typeface="Patua One" panose="02000000000000000000"/>
              </a:rPr>
              <a:t>o   Low startup costs</a:t>
            </a:r>
          </a:p>
          <a:p>
            <a:r>
              <a:rPr lang="en-US" sz="1600" dirty="0">
                <a:latin typeface="Patua One" panose="02000000000000000000"/>
              </a:rPr>
              <a:t>o   Low switching costs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5001EE-5D5C-45EF-8791-7E3156B3395B}"/>
              </a:ext>
            </a:extLst>
          </p:cNvPr>
          <p:cNvSpPr/>
          <p:nvPr/>
        </p:nvSpPr>
        <p:spPr>
          <a:xfrm>
            <a:off x="5571687" y="2501389"/>
            <a:ext cx="2464422" cy="94123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Patua One" panose="02000000000000000000"/>
              </a:rPr>
              <a:t>Usually related to hotel booking, flight booking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0F879B3-A536-4392-9914-726CAEFE1D18}"/>
              </a:ext>
            </a:extLst>
          </p:cNvPr>
          <p:cNvSpPr/>
          <p:nvPr/>
        </p:nvSpPr>
        <p:spPr>
          <a:xfrm>
            <a:off x="8247878" y="2481406"/>
            <a:ext cx="2440263" cy="961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latin typeface="Patua One" panose="02000000000000000000"/>
              </a:rPr>
              <a:t>Results in high degree of information mobility and availability</a:t>
            </a:r>
            <a:endParaRPr lang="en-AU" sz="1400" dirty="0">
              <a:solidFill>
                <a:schemeClr val="bg1"/>
              </a:solidFill>
              <a:latin typeface="Patua One" panose="0200000000000000000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DCCD690-89A3-4233-9A9A-9686673CAD4F}"/>
              </a:ext>
            </a:extLst>
          </p:cNvPr>
          <p:cNvSpPr/>
          <p:nvPr/>
        </p:nvSpPr>
        <p:spPr>
          <a:xfrm>
            <a:off x="2943814" y="5005157"/>
            <a:ext cx="2440263" cy="131209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u="sng" dirty="0">
                <a:latin typeface="Patua One" panose="02000000000000000000"/>
              </a:rPr>
              <a:t>Exit:</a:t>
            </a:r>
          </a:p>
          <a:p>
            <a:r>
              <a:rPr lang="en-US" sz="1600" dirty="0">
                <a:latin typeface="Patua One" panose="02000000000000000000"/>
              </a:rPr>
              <a:t>o   Very low – slim software startup</a:t>
            </a:r>
          </a:p>
          <a:p>
            <a:r>
              <a:rPr lang="en-US" sz="1600" dirty="0">
                <a:latin typeface="Patua One" panose="02000000000000000000"/>
              </a:rPr>
              <a:t>o   No fixed costs</a:t>
            </a:r>
          </a:p>
          <a:p>
            <a:endParaRPr lang="en-US" sz="1400" dirty="0">
              <a:latin typeface="Patua One" panose="02000000000000000000"/>
            </a:endParaRPr>
          </a:p>
        </p:txBody>
      </p:sp>
      <p:pic>
        <p:nvPicPr>
          <p:cNvPr id="2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DA2E9861-1765-457B-9098-89B131CF9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93365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EB67A-A352-4B9E-9088-A57027472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81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Tourism Industry Analysis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9D36722-CCB5-400A-AF19-797083A00545}"/>
              </a:ext>
            </a:extLst>
          </p:cNvPr>
          <p:cNvSpPr/>
          <p:nvPr/>
        </p:nvSpPr>
        <p:spPr>
          <a:xfrm>
            <a:off x="133815" y="2951569"/>
            <a:ext cx="2464419" cy="55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Concentration</a:t>
            </a:r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53437988-2BC1-4747-B0CA-5AD6F6352F7A}"/>
              </a:ext>
            </a:extLst>
          </p:cNvPr>
          <p:cNvSpPr/>
          <p:nvPr/>
        </p:nvSpPr>
        <p:spPr>
          <a:xfrm>
            <a:off x="133815" y="3903246"/>
            <a:ext cx="2464421" cy="55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Entry &amp; Exit Barriers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ADCCB45D-3994-4934-A241-FE902AFBC683}"/>
              </a:ext>
            </a:extLst>
          </p:cNvPr>
          <p:cNvSpPr/>
          <p:nvPr/>
        </p:nvSpPr>
        <p:spPr>
          <a:xfrm>
            <a:off x="133812" y="4843344"/>
            <a:ext cx="2464422" cy="55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Product Differentiation</a:t>
            </a:r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0015524-8CB1-44DC-9529-72B00E679738}"/>
              </a:ext>
            </a:extLst>
          </p:cNvPr>
          <p:cNvSpPr/>
          <p:nvPr/>
        </p:nvSpPr>
        <p:spPr>
          <a:xfrm>
            <a:off x="133812" y="5795021"/>
            <a:ext cx="2464422" cy="55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Information</a:t>
            </a:r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86C383F7-E228-4E77-B4B6-4267DC0C6650}"/>
              </a:ext>
            </a:extLst>
          </p:cNvPr>
          <p:cNvSpPr/>
          <p:nvPr/>
        </p:nvSpPr>
        <p:spPr>
          <a:xfrm>
            <a:off x="2884451" y="1791337"/>
            <a:ext cx="1817649" cy="55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Perfect Competition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C6F548C9-5898-436F-ACBE-796794621A43}"/>
              </a:ext>
            </a:extLst>
          </p:cNvPr>
          <p:cNvSpPr/>
          <p:nvPr/>
        </p:nvSpPr>
        <p:spPr>
          <a:xfrm>
            <a:off x="5140721" y="1805065"/>
            <a:ext cx="1817649" cy="55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Oligopoly</a:t>
            </a:r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48070AA-7208-4506-B090-3DDF029C89A6}"/>
              </a:ext>
            </a:extLst>
          </p:cNvPr>
          <p:cNvSpPr/>
          <p:nvPr/>
        </p:nvSpPr>
        <p:spPr>
          <a:xfrm>
            <a:off x="7518711" y="1789903"/>
            <a:ext cx="1817649" cy="55756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Duopoly</a:t>
            </a:r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E4B9C176-CBB4-4899-B84A-6085685AC252}"/>
              </a:ext>
            </a:extLst>
          </p:cNvPr>
          <p:cNvSpPr/>
          <p:nvPr/>
        </p:nvSpPr>
        <p:spPr>
          <a:xfrm>
            <a:off x="9740595" y="1803631"/>
            <a:ext cx="1817649" cy="54526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Monopoly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BFAA3EF-4BAE-4088-A33F-0DBF8760688A}"/>
              </a:ext>
            </a:extLst>
          </p:cNvPr>
          <p:cNvSpPr/>
          <p:nvPr/>
        </p:nvSpPr>
        <p:spPr>
          <a:xfrm>
            <a:off x="2884451" y="2891988"/>
            <a:ext cx="8673793" cy="676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 Low concentration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0C889A2-1C24-4A58-B1FD-1AC36D465BC1}"/>
              </a:ext>
            </a:extLst>
          </p:cNvPr>
          <p:cNvSpPr/>
          <p:nvPr/>
        </p:nvSpPr>
        <p:spPr>
          <a:xfrm>
            <a:off x="2884451" y="3882375"/>
            <a:ext cx="8673793" cy="676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Low Barriers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19345A1-8B42-4F1B-9AAF-AE30A5A4570E}"/>
              </a:ext>
            </a:extLst>
          </p:cNvPr>
          <p:cNvSpPr/>
          <p:nvPr/>
        </p:nvSpPr>
        <p:spPr>
          <a:xfrm>
            <a:off x="2884450" y="4799403"/>
            <a:ext cx="8673793" cy="676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b="1" dirty="0">
              <a:solidFill>
                <a:schemeClr val="bg1"/>
              </a:solidFill>
            </a:endParaRPr>
          </a:p>
        </p:txBody>
      </p:sp>
      <p:cxnSp>
        <p:nvCxnSpPr>
          <p:cNvPr id="36" name="Connecteur droit 35">
            <a:extLst>
              <a:ext uri="{FF2B5EF4-FFF2-40B4-BE49-F238E27FC236}">
                <a16:creationId xmlns:a16="http://schemas.microsoft.com/office/drawing/2014/main" id="{CE8FDEE8-8CEA-4D50-8D20-07D03D29B30E}"/>
              </a:ext>
            </a:extLst>
          </p:cNvPr>
          <p:cNvCxnSpPr/>
          <p:nvPr/>
        </p:nvCxnSpPr>
        <p:spPr>
          <a:xfrm>
            <a:off x="5928731" y="4799403"/>
            <a:ext cx="0" cy="676721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0C954719-F605-4CC6-B93E-C34DF9568C18}"/>
              </a:ext>
            </a:extLst>
          </p:cNvPr>
          <p:cNvSpPr/>
          <p:nvPr/>
        </p:nvSpPr>
        <p:spPr>
          <a:xfrm>
            <a:off x="2884450" y="5716431"/>
            <a:ext cx="8673793" cy="6767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High availability of Information</a:t>
            </a:r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AAA30A02-5EB9-457F-B462-F08C4537FDD5}"/>
              </a:ext>
            </a:extLst>
          </p:cNvPr>
          <p:cNvCxnSpPr/>
          <p:nvPr/>
        </p:nvCxnSpPr>
        <p:spPr>
          <a:xfrm>
            <a:off x="3646448" y="2891988"/>
            <a:ext cx="0" cy="676721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02B2C072-4B0B-457B-9022-6FB0D078CB91}"/>
              </a:ext>
            </a:extLst>
          </p:cNvPr>
          <p:cNvCxnSpPr/>
          <p:nvPr/>
        </p:nvCxnSpPr>
        <p:spPr>
          <a:xfrm>
            <a:off x="3642731" y="3882375"/>
            <a:ext cx="0" cy="676721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36">
            <a:extLst>
              <a:ext uri="{FF2B5EF4-FFF2-40B4-BE49-F238E27FC236}">
                <a16:creationId xmlns:a16="http://schemas.microsoft.com/office/drawing/2014/main" id="{E4A7A4A0-FEA3-4D45-B1B8-962039FD9C26}"/>
              </a:ext>
            </a:extLst>
          </p:cNvPr>
          <p:cNvCxnSpPr/>
          <p:nvPr/>
        </p:nvCxnSpPr>
        <p:spPr>
          <a:xfrm>
            <a:off x="3025697" y="5716431"/>
            <a:ext cx="0" cy="676721"/>
          </a:xfrm>
          <a:prstGeom prst="lin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FF6FFCA4-8790-42E5-A8FC-119028BDE3A0}"/>
              </a:ext>
            </a:extLst>
          </p:cNvPr>
          <p:cNvSpPr txBox="1"/>
          <p:nvPr/>
        </p:nvSpPr>
        <p:spPr>
          <a:xfrm>
            <a:off x="4838703" y="4937458"/>
            <a:ext cx="4765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</a:rPr>
              <a:t>Moderate   Potential for Product Differentiation</a:t>
            </a:r>
          </a:p>
        </p:txBody>
      </p:sp>
      <p:pic>
        <p:nvPicPr>
          <p:cNvPr id="38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A0BBD61C-5C00-4617-852F-7C6F4906C9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477745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AFEB67A-A352-4B9E-9088-A57027472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781" y="0"/>
            <a:ext cx="10515600" cy="1325563"/>
          </a:xfrm>
        </p:spPr>
        <p:txBody>
          <a:bodyPr/>
          <a:lstStyle/>
          <a:p>
            <a:r>
              <a:rPr lang="en-AU" dirty="0"/>
              <a:t>Porter’s Five Forces</a:t>
            </a:r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29D36722-CCB5-400A-AF19-797083A00545}"/>
              </a:ext>
            </a:extLst>
          </p:cNvPr>
          <p:cNvSpPr/>
          <p:nvPr/>
        </p:nvSpPr>
        <p:spPr>
          <a:xfrm>
            <a:off x="371940" y="1493542"/>
            <a:ext cx="4505091" cy="71386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/>
              <a:t>Threat of New Entrants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FB2ECB7-28B1-4D29-82FD-154A53A25FFC}"/>
              </a:ext>
            </a:extLst>
          </p:cNvPr>
          <p:cNvSpPr/>
          <p:nvPr/>
        </p:nvSpPr>
        <p:spPr>
          <a:xfrm>
            <a:off x="390290" y="2322756"/>
            <a:ext cx="4505095" cy="137944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Reasonably low barriers to entry</a:t>
            </a:r>
          </a:p>
          <a:p>
            <a:r>
              <a:rPr lang="en-US" sz="1600" dirty="0"/>
              <a:t>- Low sunk costs for services similar to </a:t>
            </a:r>
            <a:r>
              <a:rPr lang="en-US" sz="1600" dirty="0" err="1"/>
              <a:t>Travolla</a:t>
            </a:r>
            <a:endParaRPr lang="en-US" sz="1600" dirty="0"/>
          </a:p>
          <a:p>
            <a:r>
              <a:rPr lang="en-US" sz="1600" dirty="0"/>
              <a:t>- Economies of scale are easy to harness for services similar to </a:t>
            </a:r>
            <a:r>
              <a:rPr lang="en-US" sz="1600" dirty="0" err="1"/>
              <a:t>Travolla</a:t>
            </a:r>
            <a:endParaRPr lang="en-US" sz="1600" dirty="0"/>
          </a:p>
          <a:p>
            <a:r>
              <a:rPr lang="en-US" sz="1600" dirty="0"/>
              <a:t>- High government regulation in many countries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BC2267F2-FD23-4C24-AFE1-02841FAD540A}"/>
              </a:ext>
            </a:extLst>
          </p:cNvPr>
          <p:cNvSpPr/>
          <p:nvPr/>
        </p:nvSpPr>
        <p:spPr>
          <a:xfrm>
            <a:off x="353591" y="4118438"/>
            <a:ext cx="4541793" cy="71386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b="1" dirty="0"/>
              <a:t>Bargaining Power of Buyers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34BF19A-2F6A-411C-A498-8DBB16D2F5A7}"/>
              </a:ext>
            </a:extLst>
          </p:cNvPr>
          <p:cNvSpPr/>
          <p:nvPr/>
        </p:nvSpPr>
        <p:spPr>
          <a:xfrm>
            <a:off x="390289" y="4965596"/>
            <a:ext cx="4505095" cy="1591321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/>
          </a:p>
          <a:p>
            <a:r>
              <a:rPr lang="en-US" sz="1600" dirty="0"/>
              <a:t>- High dependency on existing channels of distribution – lowers bargaining power</a:t>
            </a:r>
          </a:p>
          <a:p>
            <a:r>
              <a:rPr lang="en-US" sz="1600" dirty="0"/>
              <a:t>- High degree of information – increases bargaining power</a:t>
            </a:r>
          </a:p>
          <a:p>
            <a:r>
              <a:rPr lang="en-US" sz="1600" dirty="0"/>
              <a:t>- Moderate degree of product differentiation – increases bargaining power</a:t>
            </a:r>
          </a:p>
          <a:p>
            <a:endParaRPr lang="en-US" sz="1400" dirty="0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52420884-C35A-4B74-B223-B92639F40B37}"/>
              </a:ext>
            </a:extLst>
          </p:cNvPr>
          <p:cNvSpPr/>
          <p:nvPr/>
        </p:nvSpPr>
        <p:spPr>
          <a:xfrm>
            <a:off x="7459135" y="1493542"/>
            <a:ext cx="4488812" cy="71386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/>
              <a:t>Bargaining Power of Suppliers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9DA937A-398B-4B74-B7CE-43497B9CCDD3}"/>
              </a:ext>
            </a:extLst>
          </p:cNvPr>
          <p:cNvSpPr/>
          <p:nvPr/>
        </p:nvSpPr>
        <p:spPr>
          <a:xfrm>
            <a:off x="7459135" y="2322756"/>
            <a:ext cx="4488812" cy="14222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600" dirty="0"/>
          </a:p>
          <a:p>
            <a:r>
              <a:rPr lang="en-US" sz="1600" dirty="0"/>
              <a:t>- Large number of suppliers with moderate product differentiation, large number of substitute inputs – Reduces bargaining power</a:t>
            </a:r>
          </a:p>
          <a:p>
            <a:r>
              <a:rPr lang="en-US" sz="1600" dirty="0"/>
              <a:t>-  Price largely dictated by supplier – Increases bargaining power</a:t>
            </a:r>
          </a:p>
          <a:p>
            <a:endParaRPr lang="en-US" sz="1600" dirty="0"/>
          </a:p>
        </p:txBody>
      </p:sp>
      <p:sp>
        <p:nvSpPr>
          <p:cNvPr id="27" name="Rectangle : coins arrondis 26">
            <a:extLst>
              <a:ext uri="{FF2B5EF4-FFF2-40B4-BE49-F238E27FC236}">
                <a16:creationId xmlns:a16="http://schemas.microsoft.com/office/drawing/2014/main" id="{570765C4-E63A-4971-B3BB-A1D1BD904A65}"/>
              </a:ext>
            </a:extLst>
          </p:cNvPr>
          <p:cNvSpPr/>
          <p:nvPr/>
        </p:nvSpPr>
        <p:spPr>
          <a:xfrm>
            <a:off x="7411845" y="4087967"/>
            <a:ext cx="4536102" cy="71386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/>
              <a:t>Threat of Substitute Products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496B80-0249-4A32-B692-B8F771AE2851}"/>
              </a:ext>
            </a:extLst>
          </p:cNvPr>
          <p:cNvSpPr/>
          <p:nvPr/>
        </p:nvSpPr>
        <p:spPr>
          <a:xfrm>
            <a:off x="7435490" y="4965596"/>
            <a:ext cx="4488812" cy="149596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High buyer propensity to substitute</a:t>
            </a:r>
          </a:p>
          <a:p>
            <a:r>
              <a:rPr lang="en-US" sz="1600" dirty="0"/>
              <a:t>- Low switching cost</a:t>
            </a:r>
          </a:p>
          <a:p>
            <a:r>
              <a:rPr lang="en-US" sz="1600" dirty="0"/>
              <a:t>- Difficult to substitute – have to use multiple services to emulate </a:t>
            </a:r>
            <a:r>
              <a:rPr lang="en-US" sz="1600" dirty="0" err="1"/>
              <a:t>Travolla’s</a:t>
            </a:r>
            <a:r>
              <a:rPr lang="en-US" sz="1600" dirty="0"/>
              <a:t> service</a:t>
            </a:r>
          </a:p>
          <a:p>
            <a:endParaRPr lang="en-US" sz="1600" dirty="0"/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32B7D3C1-92CF-4B84-8B20-124AEDC150C9}"/>
              </a:ext>
            </a:extLst>
          </p:cNvPr>
          <p:cNvSpPr/>
          <p:nvPr/>
        </p:nvSpPr>
        <p:spPr>
          <a:xfrm>
            <a:off x="5237887" y="1494798"/>
            <a:ext cx="1703395" cy="713869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AU" dirty="0"/>
              <a:t>Industry Rivalry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647FA51-6988-4364-9E76-8DC0883984BC}"/>
              </a:ext>
            </a:extLst>
          </p:cNvPr>
          <p:cNvSpPr/>
          <p:nvPr/>
        </p:nvSpPr>
        <p:spPr>
          <a:xfrm>
            <a:off x="5234676" y="2332888"/>
            <a:ext cx="1706606" cy="4224029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/>
              <a:t>- Sustainable competitive advantage through innovation</a:t>
            </a:r>
          </a:p>
          <a:p>
            <a:r>
              <a:rPr lang="en-US" sz="1600" dirty="0"/>
              <a:t>- High advertising expense</a:t>
            </a:r>
          </a:p>
          <a:p>
            <a:r>
              <a:rPr lang="en-US" sz="1600" dirty="0"/>
              <a:t>- Low degree of concentration</a:t>
            </a:r>
          </a:p>
          <a:p>
            <a:r>
              <a:rPr lang="en-US" sz="1600" dirty="0"/>
              <a:t> </a:t>
            </a:r>
          </a:p>
          <a:p>
            <a:endParaRPr lang="en-US" sz="1600" dirty="0"/>
          </a:p>
        </p:txBody>
      </p:sp>
      <p:pic>
        <p:nvPicPr>
          <p:cNvPr id="42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C14478FE-7889-4039-91E8-8B8FE0C19A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72563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Problem &amp; Solution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24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VI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Competitors Analysis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57047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Competition Analysis</a:t>
            </a:r>
          </a:p>
        </p:txBody>
      </p:sp>
      <p:cxnSp>
        <p:nvCxnSpPr>
          <p:cNvPr id="5" name="Straight Connector 4"/>
          <p:cNvCxnSpPr>
            <a:stCxn id="2" idx="2"/>
          </p:cNvCxnSpPr>
          <p:nvPr/>
        </p:nvCxnSpPr>
        <p:spPr>
          <a:xfrm>
            <a:off x="6096000" y="1690688"/>
            <a:ext cx="7917" cy="4781364"/>
          </a:xfrm>
          <a:prstGeom prst="line">
            <a:avLst/>
          </a:prstGeom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451015" y="4069320"/>
            <a:ext cx="9305801" cy="24298"/>
          </a:xfrm>
          <a:prstGeom prst="line">
            <a:avLst/>
          </a:prstGeom>
          <a:ln w="381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85293" y="1690688"/>
            <a:ext cx="1602674" cy="47317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88478" y="1321356"/>
            <a:ext cx="161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Expensive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296394" y="6378265"/>
            <a:ext cx="161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Cheap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349097" y="3896704"/>
            <a:ext cx="161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Online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5776" y="3896704"/>
            <a:ext cx="1615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Offline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85293" y="2163859"/>
            <a:ext cx="160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/>
              <a:t>Matches tourists with local guides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Fixed program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900,000 Users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2241" y="4912652"/>
            <a:ext cx="1602674" cy="39291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192241" y="5305566"/>
            <a:ext cx="160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/>
              <a:t>Matches tourists with local guides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Flexible program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8,675 Destinations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0245" y="2362545"/>
            <a:ext cx="1595170" cy="74738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376493" y="3112221"/>
            <a:ext cx="16026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/>
              <a:t>Matches tourists with local guides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Fixed program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350,000 Users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2762" y="2238874"/>
            <a:ext cx="1574965" cy="66722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749631" y="2906101"/>
            <a:ext cx="1602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/>
              <a:t>Matches tourists with local guides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Flexible program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No online planning automation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49631" y="4442815"/>
            <a:ext cx="1031916" cy="72703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49631" y="5184377"/>
            <a:ext cx="160267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/>
              <a:t>Marketplace for local guides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Flexible program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No online planning automation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2065" y="4228886"/>
            <a:ext cx="2308308" cy="307774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302065" y="4563582"/>
            <a:ext cx="1602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/>
              <a:t>Matches tourists with professional guides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Fixed program </a:t>
            </a:r>
            <a:r>
              <a:rPr lang="mr-IN" sz="1200" dirty="0"/>
              <a:t>–</a:t>
            </a:r>
            <a:r>
              <a:rPr lang="en-US" sz="1200" dirty="0"/>
              <a:t> little opportunity for </a:t>
            </a:r>
            <a:r>
              <a:rPr lang="en-US" sz="1200" dirty="0" err="1"/>
              <a:t>customisation</a:t>
            </a:r>
            <a:endParaRPr lang="en-US" sz="1200" dirty="0"/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5060" y="1690688"/>
            <a:ext cx="1612343" cy="47026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535060" y="2161564"/>
            <a:ext cx="1602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/>
              <a:t>Matches tourists with local guides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Fixed program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4915" y="4303232"/>
            <a:ext cx="1485900" cy="520700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9805657" y="4806331"/>
            <a:ext cx="1602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charset="0"/>
              <a:buChar char="•"/>
            </a:pPr>
            <a:r>
              <a:rPr lang="en-US" sz="1200" dirty="0"/>
              <a:t>’</a:t>
            </a:r>
            <a:r>
              <a:rPr lang="en-US" sz="1200" dirty="0" err="1"/>
              <a:t>Neighbourhood</a:t>
            </a:r>
            <a:r>
              <a:rPr lang="en-US" sz="1200" dirty="0"/>
              <a:t>’ tool for planning activities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Large user base</a:t>
            </a:r>
          </a:p>
          <a:p>
            <a:pPr marL="171450" indent="-171450">
              <a:buFont typeface="Arial" charset="0"/>
              <a:buChar char="•"/>
            </a:pPr>
            <a:r>
              <a:rPr lang="en-US" sz="1200" dirty="0"/>
              <a:t>Accommodation booking </a:t>
            </a:r>
          </a:p>
        </p:txBody>
      </p:sp>
    </p:spTree>
    <p:extLst>
      <p:ext uri="{BB962C8B-B14F-4D97-AF65-F5344CB8AC3E}">
        <p14:creationId xmlns:p14="http://schemas.microsoft.com/office/powerpoint/2010/main" val="1570624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6767F-8DF0-4F28-970D-74A2923B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Competitors Analysis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E34915-271A-4358-82E2-B1BF2D839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936" y="1843010"/>
            <a:ext cx="10515600" cy="4833592"/>
          </a:xfrm>
        </p:spPr>
        <p:txBody>
          <a:bodyPr>
            <a:normAutofit fontScale="92500" lnSpcReduction="10000"/>
          </a:bodyPr>
          <a:lstStyle/>
          <a:p>
            <a:r>
              <a:rPr lang="en-AU" dirty="0"/>
              <a:t>Leading Competitor</a:t>
            </a:r>
          </a:p>
          <a:p>
            <a:pPr lvl="1"/>
            <a:r>
              <a:rPr lang="en-AU" dirty="0"/>
              <a:t>Who: </a:t>
            </a:r>
            <a:r>
              <a:rPr lang="en-US" dirty="0"/>
              <a:t> Airbnb, Inc., 888 Brannan Street, 4th Floor, San Francisco, CA 94103, United States</a:t>
            </a:r>
            <a:endParaRPr lang="en-AU" dirty="0"/>
          </a:p>
          <a:p>
            <a:pPr lvl="1"/>
            <a:r>
              <a:rPr lang="en-AU" dirty="0"/>
              <a:t>Where: Targets global market</a:t>
            </a:r>
          </a:p>
          <a:p>
            <a:pPr lvl="1"/>
            <a:r>
              <a:rPr lang="en-AU" dirty="0"/>
              <a:t>Product &amp; Service: </a:t>
            </a:r>
            <a:r>
              <a:rPr lang="en-US" dirty="0"/>
              <a:t>Short term </a:t>
            </a:r>
            <a:r>
              <a:rPr lang="en-US" dirty="0" err="1"/>
              <a:t>accomodation</a:t>
            </a:r>
            <a:r>
              <a:rPr lang="en-US" dirty="0"/>
              <a:t> - alternative provider / now also providing “experiences” &amp; restaurant</a:t>
            </a:r>
            <a:endParaRPr lang="en-AU" dirty="0"/>
          </a:p>
          <a:p>
            <a:pPr lvl="1"/>
            <a:r>
              <a:rPr lang="en-AU" dirty="0"/>
              <a:t>Customers: predominantly recreational travellers</a:t>
            </a:r>
          </a:p>
          <a:p>
            <a:pPr lvl="1"/>
            <a:r>
              <a:rPr lang="en-AU" dirty="0"/>
              <a:t>Partners: </a:t>
            </a:r>
            <a:r>
              <a:rPr lang="en-US" dirty="0"/>
              <a:t>home owners, small </a:t>
            </a:r>
            <a:r>
              <a:rPr lang="en-US" dirty="0" err="1"/>
              <a:t>accomodation</a:t>
            </a:r>
            <a:r>
              <a:rPr lang="en-US" dirty="0"/>
              <a:t> providers (</a:t>
            </a:r>
            <a:r>
              <a:rPr lang="en-US" dirty="0" err="1"/>
              <a:t>eg</a:t>
            </a:r>
            <a:r>
              <a:rPr lang="en-US" dirty="0"/>
              <a:t> serviced apartment owners)</a:t>
            </a:r>
          </a:p>
          <a:p>
            <a:pPr lvl="1"/>
            <a:r>
              <a:rPr lang="en-AU" dirty="0"/>
              <a:t>Prices: 3% commission</a:t>
            </a:r>
          </a:p>
          <a:p>
            <a:pPr lvl="1"/>
            <a:r>
              <a:rPr lang="en-AU" dirty="0"/>
              <a:t>Promotion Channels: </a:t>
            </a:r>
            <a:r>
              <a:rPr lang="en-US" dirty="0"/>
              <a:t>Online advertising (Facebook, Instagram),TV and print media,  in flight magazines.</a:t>
            </a:r>
          </a:p>
          <a:p>
            <a:pPr lvl="1"/>
            <a:r>
              <a:rPr lang="en-US" dirty="0"/>
              <a:t>Distribution channel: online - via app and website, App Store, Google </a:t>
            </a:r>
            <a:r>
              <a:rPr lang="en-US" dirty="0" err="1"/>
              <a:t>Playstore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Organisational Structure: US domiciled corporation</a:t>
            </a:r>
            <a:endParaRPr lang="en-AU" dirty="0"/>
          </a:p>
          <a:p>
            <a:pPr marL="457200" lvl="1" indent="0">
              <a:buNone/>
            </a:pPr>
            <a:endParaRPr lang="en-AU" dirty="0"/>
          </a:p>
          <a:p>
            <a:pPr lvl="1"/>
            <a:endParaRPr lang="en-AU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AE5463AA-5A1E-4212-998C-E282E0D58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0036" y="21280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D97D1DD3-9616-4B8C-8CDA-3207185482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9604368" y="3423784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27057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6767F-8DF0-4F28-970D-74A2923B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Competitors Analysis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E34915-271A-4358-82E2-B1BF2D839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727"/>
            <a:ext cx="10515600" cy="4351338"/>
          </a:xfrm>
        </p:spPr>
        <p:txBody>
          <a:bodyPr/>
          <a:lstStyle/>
          <a:p>
            <a:r>
              <a:rPr lang="en-AU" dirty="0" err="1"/>
              <a:t>Travolla</a:t>
            </a:r>
            <a:r>
              <a:rPr lang="en-AU" dirty="0"/>
              <a:t> VS </a:t>
            </a:r>
            <a:r>
              <a:rPr lang="en-AU" dirty="0" err="1"/>
              <a:t>AirBnb</a:t>
            </a:r>
            <a:endParaRPr lang="en-AU" dirty="0"/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AE5463AA-5A1E-4212-998C-E282E0D58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50036" y="212803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C962DD19-0B86-4BCC-A6F1-CB9CDD560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0201"/>
              </p:ext>
            </p:extLst>
          </p:nvPr>
        </p:nvGraphicFramePr>
        <p:xfrm>
          <a:off x="838200" y="1928233"/>
          <a:ext cx="8818756" cy="47853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09378">
                  <a:extLst>
                    <a:ext uri="{9D8B030D-6E8A-4147-A177-3AD203B41FA5}">
                      <a16:colId xmlns:a16="http://schemas.microsoft.com/office/drawing/2014/main" val="2672905205"/>
                    </a:ext>
                  </a:extLst>
                </a:gridCol>
                <a:gridCol w="4409378">
                  <a:extLst>
                    <a:ext uri="{9D8B030D-6E8A-4147-A177-3AD203B41FA5}">
                      <a16:colId xmlns:a16="http://schemas.microsoft.com/office/drawing/2014/main" val="4126175191"/>
                    </a:ext>
                  </a:extLst>
                </a:gridCol>
              </a:tblGrid>
              <a:tr h="266456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17619"/>
                  </a:ext>
                </a:extLst>
              </a:tr>
              <a:tr h="1154403"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Hotel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accomodation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market is not highly competitive (probably best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characterised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as an oligopoly as in any location there are typically only a few significant hotels operating).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AirBnB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exploited this in targeting private rentals, creating the “sharing economy”.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AU" sz="1600" dirty="0"/>
                        <a:t>Inconsistent quality and service of properties vs hotels.</a:t>
                      </a:r>
                    </a:p>
                    <a:p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949000"/>
                  </a:ext>
                </a:extLst>
              </a:tr>
              <a:tr h="52373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First mover advantage / scale -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AirBnB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is well funded by VCs with considerable market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capitalisation</a:t>
                      </a:r>
                      <a:endParaRPr lang="en-AU" sz="1600" dirty="0"/>
                    </a:p>
                    <a:p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600" dirty="0"/>
                        <a:t>People might not want to stay with strangers.</a:t>
                      </a:r>
                    </a:p>
                    <a:p>
                      <a:r>
                        <a:rPr lang="en-AU" sz="1600" dirty="0"/>
                        <a:t>Safety and Security issues.</a:t>
                      </a:r>
                    </a:p>
                    <a:p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699287"/>
                  </a:ext>
                </a:extLst>
              </a:tr>
              <a:tr h="130096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BnB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has a major competitive advantage in that, unlike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Travolla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and sites such as TripAdvisor, Air </a:t>
                      </a:r>
                      <a:r>
                        <a:rPr lang="en-US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BnB</a:t>
                      </a:r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did not require large amounts of local knowledge (content) to commence its core operations. Their data was wholly contributed by users wanting to rent out their apartments/spare rooms</a:t>
                      </a:r>
                      <a:endParaRPr lang="en-AU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6115914"/>
                  </a:ext>
                </a:extLst>
              </a:tr>
            </a:tbl>
          </a:graphicData>
        </a:graphic>
      </p:graphicFrame>
      <p:pic>
        <p:nvPicPr>
          <p:cNvPr id="6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E06E0947-A334-4077-A06E-FAAE9D5A2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9604368" y="3423784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166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6767F-8DF0-4F28-970D-74A2923B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Competitors Analysis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E34915-271A-4358-82E2-B1BF2D83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Niche Competitor</a:t>
            </a:r>
          </a:p>
          <a:p>
            <a:pPr lvl="1"/>
            <a:r>
              <a:rPr lang="en-AU" dirty="0"/>
              <a:t>Who: </a:t>
            </a:r>
            <a:r>
              <a:rPr lang="en-AU" dirty="0" err="1"/>
              <a:t>WithLocals</a:t>
            </a:r>
            <a:endParaRPr lang="en-AU" dirty="0"/>
          </a:p>
          <a:p>
            <a:pPr lvl="1"/>
            <a:r>
              <a:rPr lang="en-AU" dirty="0"/>
              <a:t>Where: </a:t>
            </a:r>
          </a:p>
          <a:p>
            <a:pPr lvl="1"/>
            <a:r>
              <a:rPr lang="en-AU" dirty="0"/>
              <a:t>Product &amp; Service: </a:t>
            </a:r>
            <a:r>
              <a:rPr lang="en-US" dirty="0"/>
              <a:t>Personal Tour Guide, Tips for trips, Local Activities</a:t>
            </a:r>
            <a:endParaRPr lang="en-AU" dirty="0"/>
          </a:p>
          <a:p>
            <a:pPr lvl="1"/>
            <a:r>
              <a:rPr lang="en-AU" dirty="0"/>
              <a:t>Customers: </a:t>
            </a:r>
            <a:r>
              <a:rPr lang="en-US" dirty="0"/>
              <a:t>Locals (Adults) who would like to be tour guides &amp; Tourists (Everyone) who would like to travel with a local.</a:t>
            </a:r>
            <a:endParaRPr lang="en-AU" dirty="0"/>
          </a:p>
          <a:p>
            <a:pPr lvl="1"/>
            <a:r>
              <a:rPr lang="en-AU" dirty="0"/>
              <a:t>Partners: Locals</a:t>
            </a:r>
          </a:p>
          <a:p>
            <a:pPr lvl="1"/>
            <a:r>
              <a:rPr lang="en-AU" dirty="0"/>
              <a:t>Prices: 20% Commission</a:t>
            </a:r>
          </a:p>
          <a:p>
            <a:pPr lvl="1"/>
            <a:r>
              <a:rPr lang="en-AU" dirty="0"/>
              <a:t>Promotion Channels: Videos</a:t>
            </a:r>
          </a:p>
          <a:p>
            <a:pPr lvl="1"/>
            <a:r>
              <a:rPr lang="en-AU" dirty="0"/>
              <a:t>Distribution Channels: Facebook, YouTube, News</a:t>
            </a:r>
          </a:p>
          <a:p>
            <a:pPr lvl="1"/>
            <a:r>
              <a:rPr lang="en-AU" dirty="0"/>
              <a:t>Platforms: Website, iOS, Android</a:t>
            </a:r>
          </a:p>
          <a:p>
            <a:pPr lvl="1"/>
            <a:endParaRPr lang="en-AU" dirty="0"/>
          </a:p>
        </p:txBody>
      </p:sp>
      <p:pic>
        <p:nvPicPr>
          <p:cNvPr id="3074" name="Picture 2" descr="Image result for withlocals">
            <a:extLst>
              <a:ext uri="{FF2B5EF4-FFF2-40B4-BE49-F238E27FC236}">
                <a16:creationId xmlns:a16="http://schemas.microsoft.com/office/drawing/2014/main" id="{E7A884BB-014C-40FA-8ABA-45495A1E0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0699" y="635987"/>
            <a:ext cx="3975653" cy="78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81567485-EA01-4341-9FDD-7D19B49359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9604368" y="3423784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5015646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BB6767F-8DF0-4F28-970D-74A2923BF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Competitors Analysis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CE34915-271A-4358-82E2-B1BF2D83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 err="1"/>
              <a:t>Travolla</a:t>
            </a:r>
            <a:r>
              <a:rPr lang="en-AU" dirty="0"/>
              <a:t> VS </a:t>
            </a:r>
            <a:r>
              <a:rPr lang="en-AU" dirty="0" err="1"/>
              <a:t>WithLocals</a:t>
            </a:r>
            <a:endParaRPr lang="en-AU" dirty="0"/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C962DD19-0B86-4BCC-A6F1-CB9CDD5603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5533455"/>
              </p:ext>
            </p:extLst>
          </p:nvPr>
        </p:nvGraphicFramePr>
        <p:xfrm>
          <a:off x="1652858" y="2637675"/>
          <a:ext cx="8128000" cy="296246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672905205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4126175191"/>
                    </a:ext>
                  </a:extLst>
                </a:gridCol>
              </a:tblGrid>
              <a:tr h="265607"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Advantages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Disadvantages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6617619"/>
                  </a:ext>
                </a:extLst>
              </a:tr>
              <a:tr h="676467">
                <a:tc>
                  <a:txBody>
                    <a:bodyPr/>
                    <a:lstStyle/>
                    <a:p>
                      <a:r>
                        <a:rPr lang="en-US" dirty="0"/>
                        <a:t>Unique traveling experience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Pre-defined plans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516273"/>
                  </a:ext>
                </a:extLst>
              </a:tr>
              <a:tr h="4428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Lower price</a:t>
                      </a:r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Only available in some countries/areas</a:t>
                      </a:r>
                    </a:p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8896606"/>
                  </a:ext>
                </a:extLst>
              </a:tr>
              <a:tr h="603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Pre-defined plans</a:t>
                      </a:r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Expensive for a short time / individual</a:t>
                      </a:r>
                      <a:endParaRPr lang="en-AU" dirty="0"/>
                    </a:p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63281"/>
                  </a:ext>
                </a:extLst>
              </a:tr>
              <a:tr h="6034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Easy to use</a:t>
                      </a:r>
                      <a:endParaRPr lang="en-AU" dirty="0"/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274059"/>
                  </a:ext>
                </a:extLst>
              </a:tr>
            </a:tbl>
          </a:graphicData>
        </a:graphic>
      </p:graphicFrame>
      <p:pic>
        <p:nvPicPr>
          <p:cNvPr id="6" name="Picture 2" descr="Image result for withlocals">
            <a:extLst>
              <a:ext uri="{FF2B5EF4-FFF2-40B4-BE49-F238E27FC236}">
                <a16:creationId xmlns:a16="http://schemas.microsoft.com/office/drawing/2014/main" id="{CE83651C-8C9F-472B-B9F1-F9A3A1805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0699" y="635987"/>
            <a:ext cx="3975653" cy="783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B4FD7474-3094-4595-BB6A-B475A73F2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9604368" y="3423784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794012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Product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Travolla</a:t>
            </a:r>
            <a:r>
              <a:rPr lang="en-US" dirty="0"/>
              <a:t> takes more complete approach to travel process:</a:t>
            </a:r>
          </a:p>
          <a:p>
            <a:pPr lvl="1"/>
            <a:r>
              <a:rPr lang="en-US" dirty="0"/>
              <a:t>Planning</a:t>
            </a:r>
          </a:p>
          <a:p>
            <a:pPr lvl="2"/>
            <a:r>
              <a:rPr lang="en-US" dirty="0"/>
              <a:t>Completely automated and flexible activity planning</a:t>
            </a:r>
          </a:p>
          <a:p>
            <a:pPr lvl="2"/>
            <a:r>
              <a:rPr lang="en-US" dirty="0"/>
              <a:t>Provides information on best activities</a:t>
            </a:r>
          </a:p>
          <a:p>
            <a:pPr lvl="2"/>
            <a:r>
              <a:rPr lang="en-US" dirty="0"/>
              <a:t>Provides information on best time and order to do activities</a:t>
            </a:r>
          </a:p>
          <a:p>
            <a:pPr lvl="2"/>
            <a:r>
              <a:rPr lang="en-US" dirty="0"/>
              <a:t>Visual approach to planning</a:t>
            </a:r>
          </a:p>
          <a:p>
            <a:pPr lvl="1"/>
            <a:r>
              <a:rPr lang="en-US" dirty="0"/>
              <a:t>Executing Plan</a:t>
            </a:r>
          </a:p>
          <a:p>
            <a:pPr lvl="2"/>
            <a:r>
              <a:rPr lang="en-US" dirty="0"/>
              <a:t>Match guides and tourists based on variety of factors</a:t>
            </a:r>
          </a:p>
          <a:p>
            <a:pPr lvl="2"/>
            <a:r>
              <a:rPr lang="en-US" dirty="0"/>
              <a:t>More </a:t>
            </a:r>
            <a:r>
              <a:rPr lang="en-US" dirty="0" err="1"/>
              <a:t>personalised</a:t>
            </a:r>
            <a:r>
              <a:rPr lang="en-US" dirty="0"/>
              <a:t> matching than other services</a:t>
            </a:r>
          </a:p>
          <a:p>
            <a:r>
              <a:rPr lang="en-US" dirty="0" err="1"/>
              <a:t>Travolla</a:t>
            </a:r>
            <a:r>
              <a:rPr lang="en-US" dirty="0"/>
              <a:t> is a more inclusive platform</a:t>
            </a:r>
          </a:p>
          <a:p>
            <a:pPr lvl="1"/>
            <a:r>
              <a:rPr lang="en-US" dirty="0" err="1"/>
              <a:t>Specialised</a:t>
            </a:r>
            <a:r>
              <a:rPr lang="en-US" dirty="0"/>
              <a:t> support for elderly and disabled</a:t>
            </a:r>
          </a:p>
          <a:p>
            <a:pPr lvl="1"/>
            <a:r>
              <a:rPr lang="en-US" dirty="0"/>
              <a:t>Can be tailored to </a:t>
            </a:r>
            <a:r>
              <a:rPr lang="en-US" dirty="0" err="1"/>
              <a:t>travellers</a:t>
            </a:r>
            <a:r>
              <a:rPr lang="en-US" dirty="0"/>
              <a:t> of all backgrounds/ages</a:t>
            </a:r>
          </a:p>
          <a:p>
            <a:pPr lvl="1"/>
            <a:endParaRPr lang="en-US" dirty="0"/>
          </a:p>
        </p:txBody>
      </p:sp>
      <p:pic>
        <p:nvPicPr>
          <p:cNvPr id="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0E2F7BC0-364B-4B0F-A8BC-B34B2E3CF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9604368" y="3423784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2254028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Product Disadvantages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linking with social networks</a:t>
            </a:r>
          </a:p>
          <a:p>
            <a:r>
              <a:rPr lang="en-US" dirty="0"/>
              <a:t>Potential safety issues</a:t>
            </a:r>
          </a:p>
          <a:p>
            <a:r>
              <a:rPr lang="en-US" dirty="0"/>
              <a:t>Not many payment options</a:t>
            </a:r>
          </a:p>
          <a:p>
            <a:r>
              <a:rPr lang="en-US" dirty="0"/>
              <a:t>Unable to fully control prices of activities</a:t>
            </a:r>
          </a:p>
          <a:p>
            <a:r>
              <a:rPr lang="en-US" dirty="0"/>
              <a:t>Difficult to reach older demographic</a:t>
            </a:r>
          </a:p>
        </p:txBody>
      </p:sp>
      <p:pic>
        <p:nvPicPr>
          <p:cNvPr id="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C516B954-31C0-45C2-A564-C55B38478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9604368" y="3423784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68026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VII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Team Milestones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41461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Team Milestones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25088" y="1690691"/>
            <a:ext cx="1852550" cy="8906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Iteration 1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325088" y="2891643"/>
            <a:ext cx="1852550" cy="8906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Iteration 2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1325088" y="4092593"/>
            <a:ext cx="1852550" cy="8906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Iteration 3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888179" y="1690690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tua One"/>
              </a:rPr>
              <a:t>Project Concept Development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451270" y="1690689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tua One"/>
              </a:rPr>
              <a:t>Business Plan Development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9014361" y="1690688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tua One"/>
              </a:rPr>
              <a:t>Prototype Development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888179" y="2891642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tua One"/>
              </a:rPr>
              <a:t>Investor/Legal Meetings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451270" y="2891641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tua One"/>
              </a:rPr>
              <a:t>Further Development of Key Features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9014361" y="2891641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tua One"/>
              </a:rPr>
              <a:t>Expansion to More Destinations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451270" y="4092593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tua One"/>
              </a:rPr>
              <a:t>Execute Marketing Strategy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3888179" y="4092593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tua One"/>
              </a:rPr>
              <a:t>Extend Company Partnerships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9014361" y="4092592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tua One"/>
              </a:rPr>
              <a:t>Extend Core Features to Accommodation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1325088" y="5293542"/>
            <a:ext cx="1852550" cy="8906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Long Term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6451270" y="5293542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tua One"/>
              </a:rPr>
              <a:t>Continuous Revenue (Sponsored Ads + Commission)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888179" y="5293542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Patua One"/>
              </a:rPr>
              <a:t>Continuous Customer Support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9014361" y="5293541"/>
            <a:ext cx="1852550" cy="890649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latin typeface="Patua One"/>
              </a:rPr>
              <a:t>Continuous Maintenance</a:t>
            </a:r>
            <a:endParaRPr lang="en-US" sz="1400" dirty="0">
              <a:latin typeface="Patua One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348842" y="2159764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923808" y="2142819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8488878" y="2159764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348842" y="3345317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923808" y="3345317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8488878" y="3318042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348842" y="4544725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923808" y="4544725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8488878" y="4544725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348842" y="5779758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923808" y="5728732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8488878" y="5728732"/>
            <a:ext cx="356260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ket 34"/>
          <p:cNvSpPr/>
          <p:nvPr/>
        </p:nvSpPr>
        <p:spPr>
          <a:xfrm>
            <a:off x="1056904" y="1690688"/>
            <a:ext cx="96980" cy="890649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Left Bracket 35"/>
          <p:cNvSpPr/>
          <p:nvPr/>
        </p:nvSpPr>
        <p:spPr>
          <a:xfrm>
            <a:off x="1056904" y="2891640"/>
            <a:ext cx="96980" cy="3292550"/>
          </a:xfrm>
          <a:prstGeom prst="leftBracket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 rot="16200000">
            <a:off x="585855" y="1982123"/>
            <a:ext cx="571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Done</a:t>
            </a:r>
          </a:p>
        </p:txBody>
      </p:sp>
      <p:sp>
        <p:nvSpPr>
          <p:cNvPr id="38" name="TextBox 37"/>
          <p:cNvSpPr txBox="1"/>
          <p:nvPr/>
        </p:nvSpPr>
        <p:spPr>
          <a:xfrm rot="16200000">
            <a:off x="572273" y="4390836"/>
            <a:ext cx="5991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>
                    <a:lumMod val="50000"/>
                  </a:schemeClr>
                </a:solidFill>
              </a:rPr>
              <a:t>To Do</a:t>
            </a:r>
            <a:endParaRPr 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285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27450C-C19A-4968-A3A6-97CC672AC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Problem</a:t>
            </a:r>
            <a:endParaRPr lang="en-AU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6ED61EF-F51E-4EBC-A46D-52807A18A3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The preparation of a trip is very time-consuming</a:t>
            </a:r>
          </a:p>
          <a:p>
            <a:r>
              <a:rPr lang="en-AU" dirty="0"/>
              <a:t>People are too busy</a:t>
            </a:r>
          </a:p>
          <a:p>
            <a:r>
              <a:rPr lang="en-AU" dirty="0"/>
              <a:t>People are too stressed</a:t>
            </a:r>
          </a:p>
          <a:p>
            <a:r>
              <a:rPr lang="en-AU" dirty="0"/>
              <a:t>People are on a budget</a:t>
            </a:r>
          </a:p>
          <a:p>
            <a:r>
              <a:rPr lang="en-AU" dirty="0"/>
              <a:t>People don’t experience a meaningful interaction with locals </a:t>
            </a:r>
          </a:p>
          <a:p>
            <a:r>
              <a:rPr lang="en-AU" dirty="0"/>
              <a:t>People are unaware of usual traffic in the area(locations / activities)</a:t>
            </a:r>
          </a:p>
          <a:p>
            <a:r>
              <a:rPr lang="en-AU" dirty="0"/>
              <a:t>Have not found any app that generates the timetable for a trip’</a:t>
            </a:r>
          </a:p>
          <a:p>
            <a:r>
              <a:rPr lang="en-AU" dirty="0"/>
              <a:t>People might miss out on the most popular activities/restaurants and events if they are unfamiliar with their destination</a:t>
            </a:r>
          </a:p>
          <a:p>
            <a:endParaRPr lang="en-AU" dirty="0"/>
          </a:p>
        </p:txBody>
      </p:sp>
      <p:pic>
        <p:nvPicPr>
          <p:cNvPr id="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46DE6253-8B20-43ED-A35C-A9CF7A52B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354915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VIII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Founder Team &amp; </a:t>
            </a:r>
            <a:r>
              <a:rPr lang="en-US" b="1" dirty="0" err="1">
                <a:solidFill>
                  <a:srgbClr val="F47820"/>
                </a:solidFill>
                <a:latin typeface="Patua One" panose="02000000000000000000" pitchFamily="2" charset="0"/>
              </a:rPr>
              <a:t>Organisation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 Structures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3723297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2444" y="-58630"/>
            <a:ext cx="10515600" cy="132556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innStation</a:t>
            </a:r>
            <a:r>
              <a:rPr lang="en-US" dirty="0"/>
              <a:t> (</a:t>
            </a:r>
            <a:r>
              <a:rPr lang="en-US" dirty="0" err="1"/>
              <a:t>Travolla</a:t>
            </a:r>
            <a:r>
              <a:rPr lang="en-US" dirty="0"/>
              <a:t>) Team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58736" y="3063990"/>
            <a:ext cx="2525061" cy="141577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Henry Burgess </a:t>
            </a:r>
          </a:p>
          <a:p>
            <a:r>
              <a:rPr lang="en-US" dirty="0"/>
              <a:t>Software Eng. </a:t>
            </a:r>
            <a:r>
              <a:rPr lang="mr-IN" dirty="0"/>
              <a:t>–</a:t>
            </a:r>
            <a:r>
              <a:rPr lang="en-US" dirty="0"/>
              <a:t> 16.6%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Programmer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Front end</a:t>
            </a:r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458735" y="1490074"/>
            <a:ext cx="2525062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err="1"/>
              <a:t>Léa</a:t>
            </a:r>
            <a:r>
              <a:rPr lang="en-US" b="1" dirty="0"/>
              <a:t> </a:t>
            </a:r>
            <a:r>
              <a:rPr lang="en-US" b="1" dirty="0" err="1"/>
              <a:t>Laï</a:t>
            </a:r>
            <a:r>
              <a:rPr lang="en-US" b="1" dirty="0"/>
              <a:t> Van </a:t>
            </a:r>
            <a:endParaRPr lang="en-AU" b="1" dirty="0"/>
          </a:p>
          <a:p>
            <a:r>
              <a:rPr lang="en-US" dirty="0"/>
              <a:t>UI designer </a:t>
            </a:r>
            <a:r>
              <a:rPr lang="mr-IN" dirty="0"/>
              <a:t>–</a:t>
            </a:r>
            <a:r>
              <a:rPr lang="en-US" dirty="0"/>
              <a:t> 16.6%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Designer (UX/UI)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Front end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2458736" y="4611035"/>
            <a:ext cx="2525061" cy="13849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Erik Brand </a:t>
            </a:r>
            <a:endParaRPr lang="en-AU" b="1" dirty="0"/>
          </a:p>
          <a:p>
            <a:r>
              <a:rPr lang="en-US" dirty="0"/>
              <a:t>Project Manager </a:t>
            </a:r>
            <a:r>
              <a:rPr lang="mr-IN" dirty="0"/>
              <a:t>–</a:t>
            </a:r>
            <a:r>
              <a:rPr lang="en-US" dirty="0"/>
              <a:t> 16.6%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Programmer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Front / back end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7797983" y="1472829"/>
            <a:ext cx="2542991" cy="1415772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Jason Zhang</a:t>
            </a:r>
          </a:p>
          <a:p>
            <a:r>
              <a:rPr lang="en-US" dirty="0"/>
              <a:t>CEO </a:t>
            </a:r>
            <a:r>
              <a:rPr lang="mr-IN" dirty="0"/>
              <a:t>–</a:t>
            </a:r>
            <a:r>
              <a:rPr lang="en-US" dirty="0"/>
              <a:t> 16.6%</a:t>
            </a:r>
          </a:p>
          <a:p>
            <a:r>
              <a:rPr lang="en-US" sz="1600" dirty="0"/>
              <a:t>- Programmer</a:t>
            </a:r>
          </a:p>
          <a:p>
            <a:r>
              <a:rPr lang="en-US" sz="1600" dirty="0"/>
              <a:t>- Front end</a:t>
            </a:r>
          </a:p>
          <a:p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7797982" y="3059469"/>
            <a:ext cx="2542991" cy="141577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Ada </a:t>
            </a:r>
            <a:r>
              <a:rPr lang="en-US" b="1" dirty="0" err="1"/>
              <a:t>Rao</a:t>
            </a:r>
            <a:endParaRPr lang="en-US" b="1" dirty="0"/>
          </a:p>
          <a:p>
            <a:r>
              <a:rPr lang="en-US" dirty="0"/>
              <a:t>Database admin </a:t>
            </a:r>
            <a:r>
              <a:rPr lang="mr-IN" dirty="0"/>
              <a:t>–</a:t>
            </a:r>
            <a:r>
              <a:rPr lang="en-US" dirty="0"/>
              <a:t> 16.6%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Programmer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Database / Backend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797981" y="4656710"/>
            <a:ext cx="2542991" cy="1384995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Ed Sweeney</a:t>
            </a:r>
          </a:p>
          <a:p>
            <a:r>
              <a:rPr lang="en-US" dirty="0"/>
              <a:t>Biz </a:t>
            </a:r>
            <a:r>
              <a:rPr lang="en-US" dirty="0" err="1"/>
              <a:t>dev</a:t>
            </a:r>
            <a:r>
              <a:rPr lang="en-US" dirty="0"/>
              <a:t>/Network </a:t>
            </a:r>
            <a:r>
              <a:rPr lang="mr-IN" dirty="0"/>
              <a:t>–</a:t>
            </a:r>
            <a:r>
              <a:rPr lang="en-US" dirty="0"/>
              <a:t> 16.6%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Programmer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Database / Backend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Business planning</a:t>
            </a:r>
          </a:p>
        </p:txBody>
      </p:sp>
      <p:pic>
        <p:nvPicPr>
          <p:cNvPr id="34" name="Picture 33" descr="mmexport153136106566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9731" y="3347507"/>
            <a:ext cx="839696" cy="839696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734" y="4883684"/>
            <a:ext cx="839696" cy="839696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365" y="3347507"/>
            <a:ext cx="849065" cy="848737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9732" y="1760479"/>
            <a:ext cx="839695" cy="840473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9731" y="4883686"/>
            <a:ext cx="839694" cy="83969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365" y="1689638"/>
            <a:ext cx="849065" cy="849065"/>
          </a:xfrm>
          <a:prstGeom prst="rect">
            <a:avLst/>
          </a:prstGeom>
        </p:spPr>
      </p:pic>
      <p:pic>
        <p:nvPicPr>
          <p:cNvPr id="1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6E95D190-5441-814B-B871-B4985659CB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5400000">
            <a:off x="9548612" y="3970194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80820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Advantages of the </a:t>
            </a:r>
            <a:r>
              <a:rPr lang="en-US" dirty="0" err="1">
                <a:solidFill>
                  <a:schemeClr val="accent2"/>
                </a:solidFill>
                <a:latin typeface="Patua One"/>
              </a:rPr>
              <a:t>innStation</a:t>
            </a:r>
            <a:r>
              <a:rPr lang="en-US" dirty="0">
                <a:solidFill>
                  <a:schemeClr val="accent2"/>
                </a:solidFill>
                <a:latin typeface="Patua One"/>
              </a:rPr>
              <a:t> (</a:t>
            </a:r>
            <a:r>
              <a:rPr lang="en-US" dirty="0" err="1">
                <a:solidFill>
                  <a:schemeClr val="accent2"/>
                </a:solidFill>
                <a:latin typeface="Patua One"/>
              </a:rPr>
              <a:t>Travolla</a:t>
            </a:r>
            <a:r>
              <a:rPr lang="en-US" dirty="0">
                <a:solidFill>
                  <a:schemeClr val="accent2"/>
                </a:solidFill>
                <a:latin typeface="Patua One"/>
              </a:rPr>
              <a:t>)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Team advantages:</a:t>
            </a:r>
          </a:p>
          <a:p>
            <a:pPr lvl="1"/>
            <a:r>
              <a:rPr lang="en-US" dirty="0"/>
              <a:t>Diverse skills </a:t>
            </a:r>
            <a:r>
              <a:rPr lang="en-AU" dirty="0"/>
              <a:t>in</a:t>
            </a:r>
            <a:r>
              <a:rPr lang="en-US" dirty="0"/>
              <a:t> design, programming, business</a:t>
            </a:r>
          </a:p>
          <a:p>
            <a:pPr lvl="1"/>
            <a:r>
              <a:rPr lang="en-US" dirty="0"/>
              <a:t>Extensive experience in software engineering</a:t>
            </a:r>
          </a:p>
          <a:p>
            <a:pPr lvl="1"/>
            <a:r>
              <a:rPr lang="en-US" dirty="0"/>
              <a:t>Multi-lingual (English &amp; Chinese), unified team</a:t>
            </a:r>
          </a:p>
          <a:p>
            <a:pPr lvl="1"/>
            <a:r>
              <a:rPr lang="en-US" dirty="0"/>
              <a:t>Strong work ethic</a:t>
            </a:r>
          </a:p>
          <a:p>
            <a:pPr lvl="1"/>
            <a:endParaRPr lang="en-US" dirty="0"/>
          </a:p>
          <a:p>
            <a:r>
              <a:rPr lang="en-US" dirty="0"/>
              <a:t>Team building: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?????????</a:t>
            </a:r>
          </a:p>
        </p:txBody>
      </p:sp>
      <p:pic>
        <p:nvPicPr>
          <p:cNvPr id="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48C231FB-8951-644E-B7CD-CC0E2F4004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9164340" y="3301121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295883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Corporate structure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Incorporated entity (company) based in:</a:t>
            </a:r>
          </a:p>
          <a:p>
            <a:pPr lvl="1"/>
            <a:r>
              <a:rPr lang="en-US" dirty="0"/>
              <a:t>a major technology </a:t>
            </a:r>
            <a:r>
              <a:rPr lang="en-US" dirty="0" err="1"/>
              <a:t>centre</a:t>
            </a:r>
            <a:endParaRPr lang="en-US" dirty="0"/>
          </a:p>
          <a:p>
            <a:pPr lvl="1"/>
            <a:r>
              <a:rPr lang="en-US" dirty="0"/>
              <a:t>convenient to all participants</a:t>
            </a:r>
          </a:p>
          <a:p>
            <a:pPr lvl="1"/>
            <a:r>
              <a:rPr lang="en-US" dirty="0"/>
              <a:t>close to sources of venture capital</a:t>
            </a:r>
          </a:p>
          <a:p>
            <a:pPr lvl="1"/>
            <a:endParaRPr lang="en-US" dirty="0"/>
          </a:p>
          <a:p>
            <a:r>
              <a:rPr lang="en-US" dirty="0"/>
              <a:t>Shareholders’ equity ratio:</a:t>
            </a:r>
          </a:p>
          <a:p>
            <a:pPr lvl="1"/>
            <a:r>
              <a:rPr lang="en-US" dirty="0"/>
              <a:t>Currently 100% owned by team</a:t>
            </a:r>
          </a:p>
          <a:p>
            <a:pPr lvl="1"/>
            <a:r>
              <a:rPr lang="en-US" dirty="0"/>
              <a:t>Will be diluted by capital raising</a:t>
            </a:r>
          </a:p>
        </p:txBody>
      </p:sp>
      <p:pic>
        <p:nvPicPr>
          <p:cNvPr id="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B93033E2-0966-EC41-8232-15EC9AE8A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rot="5400000">
            <a:off x="9164340" y="3234214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45754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六边形 4"/>
          <p:cNvSpPr/>
          <p:nvPr/>
        </p:nvSpPr>
        <p:spPr>
          <a:xfrm>
            <a:off x="165529" y="2355086"/>
            <a:ext cx="1187866" cy="1024022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281609" y="2455155"/>
            <a:ext cx="955706" cy="823884"/>
          </a:xfrm>
          <a:prstGeom prst="hexagon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>
            <a:off x="3256011" y="1831866"/>
            <a:ext cx="1187866" cy="1024022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六边形 7"/>
          <p:cNvSpPr/>
          <p:nvPr/>
        </p:nvSpPr>
        <p:spPr>
          <a:xfrm>
            <a:off x="3372091" y="1931935"/>
            <a:ext cx="955706" cy="823884"/>
          </a:xfrm>
          <a:prstGeom prst="hexagon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6159505" y="2343877"/>
            <a:ext cx="1187866" cy="1024022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六边形 9"/>
          <p:cNvSpPr/>
          <p:nvPr/>
        </p:nvSpPr>
        <p:spPr>
          <a:xfrm>
            <a:off x="6275585" y="2443946"/>
            <a:ext cx="955706" cy="823884"/>
          </a:xfrm>
          <a:prstGeom prst="hexag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六边形 10"/>
          <p:cNvSpPr/>
          <p:nvPr/>
        </p:nvSpPr>
        <p:spPr>
          <a:xfrm>
            <a:off x="8959752" y="1814882"/>
            <a:ext cx="1187866" cy="1024022"/>
          </a:xfrm>
          <a:prstGeom prst="hexagon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9075832" y="1914951"/>
            <a:ext cx="955706" cy="823884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431608" y="2687275"/>
            <a:ext cx="155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A9D18E"/>
                </a:solidFill>
              </a:rPr>
              <a:t>STAGE ONE</a:t>
            </a:r>
            <a:endParaRPr lang="zh-CN" altLang="en-US" dirty="0">
              <a:solidFill>
                <a:srgbClr val="A9D18E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76818" y="3649672"/>
            <a:ext cx="23155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Incorporate company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Develop website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Deploy to cloud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Publish tot Apps Store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493691" y="2184832"/>
            <a:ext cx="155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8FAADC"/>
                </a:solidFill>
              </a:rPr>
              <a:t>STAGE TWO</a:t>
            </a:r>
            <a:endParaRPr lang="zh-CN" altLang="en-US" dirty="0">
              <a:solidFill>
                <a:srgbClr val="8FAADC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13080" y="3128707"/>
            <a:ext cx="245186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Populate attractions</a:t>
            </a: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Seek local guides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Publish YouTube renews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Sponsored content / media releases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Pay vloggers to review</a:t>
            </a:r>
          </a:p>
          <a:p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52790" y="2671222"/>
            <a:ext cx="155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D966"/>
                </a:solidFill>
              </a:rPr>
              <a:t>STAGE THREE</a:t>
            </a:r>
            <a:endParaRPr lang="zh-CN" altLang="en-US" dirty="0">
              <a:solidFill>
                <a:srgbClr val="FFD966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15827" y="3471430"/>
            <a:ext cx="26748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Scale up network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Continue growing attraction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Advertise tech sites, travel sites, travel blogs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Sell advertising to attraction owners, restaurants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Trovlla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preferred endorsements</a:t>
            </a:r>
          </a:p>
          <a:p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263698" y="2216675"/>
            <a:ext cx="1555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4B183"/>
                </a:solidFill>
              </a:rPr>
              <a:t>STAGE FOUR</a:t>
            </a:r>
            <a:endParaRPr lang="zh-CN" altLang="en-US" dirty="0">
              <a:solidFill>
                <a:srgbClr val="F4B183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241101" y="3128707"/>
            <a:ext cx="2596128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Continue growing users &amp; guides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Continue saving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payments from sponsors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Continue advertising &amp; seek partnerships</a:t>
            </a:r>
          </a:p>
          <a:p>
            <a:pPr marL="285750" indent="-285750">
              <a:buFontTx/>
              <a:buChar char="-"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6818" y="2605487"/>
            <a:ext cx="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544673" y="2082267"/>
            <a:ext cx="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428071" y="2594278"/>
            <a:ext cx="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231438" y="2082267"/>
            <a:ext cx="649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7F744C-A14C-4C03-A11A-40480D11205A}"/>
              </a:ext>
            </a:extLst>
          </p:cNvPr>
          <p:cNvSpPr txBox="1"/>
          <p:nvPr/>
        </p:nvSpPr>
        <p:spPr>
          <a:xfrm>
            <a:off x="932964" y="617058"/>
            <a:ext cx="127631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accent2"/>
                </a:solidFill>
                <a:latin typeface="Patua One"/>
              </a:rPr>
              <a:t>COST</a:t>
            </a:r>
            <a:endParaRPr lang="zh-CN" altLang="en-US" sz="4000" dirty="0">
              <a:solidFill>
                <a:schemeClr val="accent2"/>
              </a:solidFill>
              <a:latin typeface="Patua One"/>
            </a:endParaRPr>
          </a:p>
        </p:txBody>
      </p:sp>
      <p:pic>
        <p:nvPicPr>
          <p:cNvPr id="23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D8534173-F1F7-43EC-874E-27EAF902A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56528139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5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500"/>
                            </p:stCondLst>
                            <p:childTnLst>
                              <p:par>
                                <p:cTn id="9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" grpId="0"/>
      <p:bldP spid="24" grpId="0"/>
      <p:bldP spid="25" grpId="0"/>
      <p:bldP spid="2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IX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Financial Plan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28379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Financial plan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Capital requirements: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7272805"/>
              </p:ext>
            </p:extLst>
          </p:nvPr>
        </p:nvGraphicFramePr>
        <p:xfrm>
          <a:off x="2629646" y="2622178"/>
          <a:ext cx="7336118" cy="32847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07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4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4714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24518">
                <a:tc>
                  <a:txBody>
                    <a:bodyPr/>
                    <a:lstStyle/>
                    <a:p>
                      <a:r>
                        <a:rPr lang="en-US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</a:t>
                      </a:r>
                      <a:r>
                        <a:rPr lang="en-US" baseline="0" dirty="0"/>
                        <a:t> / m</a:t>
                      </a:r>
                      <a:r>
                        <a:rPr lang="en-US" dirty="0"/>
                        <a:t>ilestone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Capital </a:t>
                      </a:r>
                      <a:r>
                        <a:rPr lang="en-US" dirty="0" err="1"/>
                        <a:t>req’d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AUD </a:t>
                      </a:r>
                      <a:r>
                        <a:rPr lang="en-US" dirty="0" err="1"/>
                        <a:t>equiv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Raise by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4518">
                <a:tc>
                  <a:txBody>
                    <a:bodyPr/>
                    <a:lstStyle/>
                    <a:p>
                      <a:r>
                        <a:rPr lang="en-US" dirty="0"/>
                        <a:t>0 - 0.5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 one: 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¥175,000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$35,000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Angel investment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0316">
                <a:tc>
                  <a:txBody>
                    <a:bodyPr/>
                    <a:lstStyle/>
                    <a:p>
                      <a:r>
                        <a:rPr lang="en-US" dirty="0"/>
                        <a:t>0.5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 two: launch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¥500,000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Venture</a:t>
                      </a:r>
                      <a:r>
                        <a:rPr lang="en-US" baseline="0" dirty="0"/>
                        <a:t> Capital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85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  <a:r>
                        <a:rPr lang="en-US" baseline="0" dirty="0"/>
                        <a:t> - 4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</a:t>
                      </a:r>
                      <a:r>
                        <a:rPr lang="en-US" baseline="0" dirty="0"/>
                        <a:t> three: growth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¥6,000,000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$1,200,000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Venture</a:t>
                      </a:r>
                      <a:r>
                        <a:rPr lang="en-US" baseline="0" dirty="0"/>
                        <a:t> Capital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2824">
                <a:tc>
                  <a:txBody>
                    <a:bodyPr/>
                    <a:lstStyle/>
                    <a:p>
                      <a:r>
                        <a:rPr lang="en-US" dirty="0"/>
                        <a:t>4+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 four: revenue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¥0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Profitable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4426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Capital allocation (</a:t>
            </a:r>
            <a:r>
              <a:rPr lang="en-US" dirty="0" err="1"/>
              <a:t>yr</a:t>
            </a:r>
            <a:r>
              <a:rPr lang="en-US" dirty="0"/>
              <a:t> 1, Angel round)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180698"/>
              </p:ext>
            </p:extLst>
          </p:nvPr>
        </p:nvGraphicFramePr>
        <p:xfrm>
          <a:off x="2271060" y="1443917"/>
          <a:ext cx="7545295" cy="382882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564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4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6975">
                <a:tc>
                  <a:txBody>
                    <a:bodyPr/>
                    <a:lstStyle/>
                    <a:p>
                      <a:r>
                        <a:rPr lang="en-US" dirty="0"/>
                        <a:t>Cost </a:t>
                      </a:r>
                      <a:r>
                        <a:rPr lang="en-US" dirty="0" err="1"/>
                        <a:t>centre</a:t>
                      </a:r>
                      <a:r>
                        <a:rPr lang="en-US" dirty="0"/>
                        <a:t> </a:t>
                      </a:r>
                      <a:r>
                        <a:rPr lang="mr-IN" dirty="0"/>
                        <a:t>–</a:t>
                      </a:r>
                      <a:r>
                        <a:rPr lang="en-US" dirty="0"/>
                        <a:t> stage one</a:t>
                      </a:r>
                      <a:r>
                        <a:rPr lang="en-US" baseline="0" dirty="0"/>
                        <a:t> - two</a:t>
                      </a:r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dirty="0"/>
                        <a:t>Estimated cost (¥ / AUD equivalent)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975">
                <a:tc>
                  <a:txBody>
                    <a:bodyPr/>
                    <a:lstStyle/>
                    <a:p>
                      <a:r>
                        <a:rPr lang="en-US" dirty="0"/>
                        <a:t>General corporate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¥51,000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AU$10,200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975">
                <a:tc>
                  <a:txBody>
                    <a:bodyPr/>
                    <a:lstStyle/>
                    <a:p>
                      <a:r>
                        <a:rPr lang="en-US" dirty="0"/>
                        <a:t>Corporate lease (office at incubator)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¥36,000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AU$7,200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975">
                <a:tc>
                  <a:txBody>
                    <a:bodyPr/>
                    <a:lstStyle/>
                    <a:p>
                      <a:r>
                        <a:rPr lang="en-US" dirty="0"/>
                        <a:t>Developer salaries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¥510,000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AU$102,000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975">
                <a:tc>
                  <a:txBody>
                    <a:bodyPr/>
                    <a:lstStyle/>
                    <a:p>
                      <a:r>
                        <a:rPr lang="en-US" dirty="0"/>
                        <a:t>Marketing expenditure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¥30,000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AU$6,000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975">
                <a:tc>
                  <a:txBody>
                    <a:bodyPr/>
                    <a:lstStyle/>
                    <a:p>
                      <a:r>
                        <a:rPr lang="en-US" dirty="0"/>
                        <a:t>Network requirements</a:t>
                      </a:r>
                      <a:r>
                        <a:rPr lang="en-US" baseline="0" dirty="0"/>
                        <a:t> (VPS rental)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¥16,320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AU$3,264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6975">
                <a:tc>
                  <a:txBody>
                    <a:bodyPr/>
                    <a:lstStyle/>
                    <a:p>
                      <a:r>
                        <a:rPr lang="en-US" dirty="0"/>
                        <a:t>Total for angel round (year 1)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¥643,320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AU$128,664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17532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Capital requirements </a:t>
            </a:r>
            <a:r>
              <a:rPr lang="mr-IN" dirty="0"/>
              <a:t>–</a:t>
            </a:r>
            <a:r>
              <a:rPr lang="en-US" dirty="0"/>
              <a:t> Angel 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1701694"/>
              </p:ext>
            </p:extLst>
          </p:nvPr>
        </p:nvGraphicFramePr>
        <p:xfrm>
          <a:off x="1909482" y="1116920"/>
          <a:ext cx="8373035" cy="5182593"/>
        </p:xfrm>
        <a:graphic>
          <a:graphicData uri="http://schemas.openxmlformats.org/drawingml/2006/table">
            <a:tbl>
              <a:tblPr/>
              <a:tblGrid>
                <a:gridCol w="43114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538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538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384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one - 3-6 mths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mth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 months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AUD equivalent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Corporate costs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3500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Corporate lease (1 office, incubator)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Residential lease (3 bedroom)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Virtual private server (VPS) rental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Salaries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Marketing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0513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Sub-total ( 6 months)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26660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159960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31992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Stage two - 6 - 12 </a:t>
                      </a:r>
                      <a:r>
                        <a:rPr 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mths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/mth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Corporate costs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Corporate lease (1 office, incubator)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Residential lease (3 bedroom)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Duplicated VPS hosting (production)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15360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Programming salaries (subsistence)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360000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Marketing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30000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de-D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6000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Sub-total ( 6 months)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483360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96672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3248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Sub-total (first full year)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80560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643320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128664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3497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Capital requirements </a:t>
            </a:r>
            <a:r>
              <a:rPr lang="mr-IN" dirty="0"/>
              <a:t>–</a:t>
            </a:r>
            <a:r>
              <a:rPr lang="en-US" dirty="0"/>
              <a:t> VC 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580399"/>
              </p:ext>
            </p:extLst>
          </p:nvPr>
        </p:nvGraphicFramePr>
        <p:xfrm>
          <a:off x="127363" y="2102799"/>
          <a:ext cx="12064637" cy="3372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Worksheet" r:id="rId3" imgW="16764000" imgH="4686300" progId="Excel.Sheet.12">
                  <p:embed/>
                </p:oleObj>
              </mc:Choice>
              <mc:Fallback>
                <p:oleObj name="Worksheet" r:id="rId3" imgW="16764000" imgH="4686300" progId="Excel.Sheet.12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7363" y="2102799"/>
                        <a:ext cx="12064637" cy="3372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6724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AC9B7C-E70F-4438-972F-1A13E6EE1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Solution</a:t>
            </a:r>
            <a:endParaRPr lang="en-AU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D4CDBF-B77C-468E-9D66-29A9EDA3F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Optimised</a:t>
            </a:r>
            <a:r>
              <a:rPr lang="en-US" dirty="0"/>
              <a:t> journey planner that generates an efficient itinerary for a </a:t>
            </a:r>
            <a:r>
              <a:rPr lang="en-US" dirty="0" err="1"/>
              <a:t>traveller</a:t>
            </a:r>
            <a:r>
              <a:rPr lang="en-US" dirty="0"/>
              <a:t> based on their preferences. </a:t>
            </a:r>
          </a:p>
          <a:p>
            <a:r>
              <a:rPr lang="en-US" dirty="0"/>
              <a:t>A heat map allows </a:t>
            </a:r>
            <a:r>
              <a:rPr lang="en-US" dirty="0" err="1"/>
              <a:t>travellers</a:t>
            </a:r>
            <a:r>
              <a:rPr lang="en-US" dirty="0"/>
              <a:t> and guides to </a:t>
            </a:r>
            <a:r>
              <a:rPr lang="en-US" dirty="0" err="1"/>
              <a:t>visualise</a:t>
            </a:r>
            <a:r>
              <a:rPr lang="en-US" dirty="0"/>
              <a:t> which attractions are busy in </a:t>
            </a:r>
            <a:r>
              <a:rPr lang="en-US" dirty="0" err="1"/>
              <a:t>realtime</a:t>
            </a:r>
            <a:r>
              <a:rPr lang="en-US" dirty="0"/>
              <a:t>.</a:t>
            </a:r>
          </a:p>
          <a:p>
            <a:r>
              <a:rPr lang="en-US" dirty="0"/>
              <a:t>The </a:t>
            </a:r>
            <a:r>
              <a:rPr lang="en-US" dirty="0" err="1"/>
              <a:t>traveller</a:t>
            </a:r>
            <a:r>
              <a:rPr lang="en-US" dirty="0"/>
              <a:t>-guide matching service pairs </a:t>
            </a:r>
            <a:r>
              <a:rPr lang="en-US" dirty="0" err="1"/>
              <a:t>travellers</a:t>
            </a:r>
            <a:r>
              <a:rPr lang="en-US" dirty="0"/>
              <a:t> with locals from the city in which they are travelling</a:t>
            </a:r>
            <a:endParaRPr lang="en-AU" dirty="0"/>
          </a:p>
        </p:txBody>
      </p:sp>
      <p:pic>
        <p:nvPicPr>
          <p:cNvPr id="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7E76A7EF-FFFF-495A-86A7-ABB8BB67F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44288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X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Teamwork &amp; Management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54783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5E3C-D546-4660-8302-E05C1731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Week 1 Summary</a:t>
            </a:r>
            <a:endParaRPr lang="en-AU" dirty="0">
              <a:solidFill>
                <a:schemeClr val="accent2"/>
              </a:solidFill>
              <a:latin typeface="Patua One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5139C4-193A-475A-98C1-9790A5F7DC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Goals</a:t>
            </a:r>
            <a:endParaRPr lang="en-AU" dirty="0">
              <a:solidFill>
                <a:schemeClr val="accent2"/>
              </a:solidFill>
              <a:latin typeface="Patua One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E7C447-4D1F-4DBB-9DAC-28C03E0B73A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Determine product industry</a:t>
            </a:r>
          </a:p>
          <a:p>
            <a:r>
              <a:rPr lang="en-US" dirty="0"/>
              <a:t>Use mind mapping to select 3 core functionalities for the product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4587BEF-5826-4BC4-9F33-79FB371E1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Outcomes</a:t>
            </a:r>
            <a:endParaRPr lang="en-AU" dirty="0">
              <a:solidFill>
                <a:schemeClr val="accent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50F057-7559-46B6-AE9A-50542A213E6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The tourism industry was selected</a:t>
            </a:r>
          </a:p>
          <a:p>
            <a:r>
              <a:rPr lang="en-US" dirty="0"/>
              <a:t>Three core functionalities were selected:</a:t>
            </a:r>
          </a:p>
          <a:p>
            <a:pPr lvl="1"/>
            <a:r>
              <a:rPr lang="en-US" dirty="0" err="1"/>
              <a:t>Optimised</a:t>
            </a:r>
            <a:r>
              <a:rPr lang="en-US" dirty="0"/>
              <a:t> Journey Planner</a:t>
            </a:r>
          </a:p>
          <a:p>
            <a:pPr lvl="1"/>
            <a:r>
              <a:rPr lang="en-US" dirty="0"/>
              <a:t>Heatmap</a:t>
            </a:r>
          </a:p>
          <a:p>
            <a:pPr lvl="1"/>
            <a:r>
              <a:rPr lang="en-US" dirty="0"/>
              <a:t>Local / Tourist matching service</a:t>
            </a:r>
            <a:endParaRPr lang="en-AU" dirty="0"/>
          </a:p>
        </p:txBody>
      </p:sp>
      <p:pic>
        <p:nvPicPr>
          <p:cNvPr id="8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0F44B994-2D78-47B1-A348-451002174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717225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5E3C-D546-4660-8302-E05C1731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Week 2 Summary</a:t>
            </a:r>
            <a:endParaRPr lang="en-AU" dirty="0">
              <a:solidFill>
                <a:schemeClr val="accent2"/>
              </a:solidFill>
              <a:latin typeface="Patua On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29EB3-9F29-41D6-A761-71AF8B077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Goals</a:t>
            </a:r>
            <a:endParaRPr lang="en-AU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FC8886-BD49-45F2-98BA-767BEC9842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Decide whether product will be an app or a website.</a:t>
            </a:r>
          </a:p>
          <a:p>
            <a:r>
              <a:rPr lang="en-US" dirty="0"/>
              <a:t>Begin development of all 3 core functionalities</a:t>
            </a:r>
          </a:p>
          <a:p>
            <a:r>
              <a:rPr lang="en-US" dirty="0"/>
              <a:t>Begin and finish documentation</a:t>
            </a:r>
            <a:endParaRPr lang="en-AU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6F2BF7-2C8E-4CEE-A8F4-AA9EA5E27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Outcomes</a:t>
            </a:r>
            <a:endParaRPr lang="en-AU" dirty="0">
              <a:solidFill>
                <a:schemeClr val="accent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16824D-8BBC-44A8-93E9-5918AFB236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Product will be a website</a:t>
            </a:r>
          </a:p>
          <a:p>
            <a:r>
              <a:rPr lang="en-US" dirty="0"/>
              <a:t>Development</a:t>
            </a:r>
            <a:r>
              <a:rPr lang="en-AU" dirty="0"/>
              <a:t> underway for 2 out of 3 core functionalities</a:t>
            </a:r>
            <a:r>
              <a:rPr lang="en-US" dirty="0"/>
              <a:t> (completed first iteration of Heatmap)</a:t>
            </a:r>
            <a:endParaRPr lang="en-AU" dirty="0"/>
          </a:p>
          <a:p>
            <a:r>
              <a:rPr lang="en-US" dirty="0"/>
              <a:t>I</a:t>
            </a:r>
            <a:r>
              <a:rPr lang="en-AU" dirty="0" err="1"/>
              <a:t>nitial</a:t>
            </a:r>
            <a:r>
              <a:rPr lang="en-AU" dirty="0"/>
              <a:t> documentation complete</a:t>
            </a:r>
            <a:endParaRPr lang="en-US" dirty="0"/>
          </a:p>
        </p:txBody>
      </p:sp>
      <p:pic>
        <p:nvPicPr>
          <p:cNvPr id="8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2D556077-5374-4316-A695-A18E8F1563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10012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5E3C-D546-4660-8302-E05C1731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Week 3 Summary</a:t>
            </a:r>
            <a:endParaRPr lang="en-AU" dirty="0">
              <a:solidFill>
                <a:schemeClr val="accent2"/>
              </a:solidFill>
              <a:latin typeface="Patua One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829EB3-9F29-41D6-A761-71AF8B077A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Goals</a:t>
            </a:r>
            <a:endParaRPr lang="en-AU" dirty="0">
              <a:solidFill>
                <a:schemeClr val="accent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9FC8886-BD49-45F2-98BA-767BEC9842E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Finish all 3 core functionalities</a:t>
            </a:r>
          </a:p>
          <a:p>
            <a:r>
              <a:rPr lang="en-US" dirty="0"/>
              <a:t>Update any finished functionalities further if time allows</a:t>
            </a:r>
          </a:p>
          <a:p>
            <a:r>
              <a:rPr lang="en-US" dirty="0"/>
              <a:t>Fully integrate system with database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66F2BF7-2C8E-4CEE-A8F4-AA9EA5E27D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Outcomes</a:t>
            </a:r>
            <a:endParaRPr lang="en-AU" dirty="0">
              <a:solidFill>
                <a:schemeClr val="accent2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916824D-8BBC-44A8-93E9-5918AFB236D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All 3 core functionalities completed</a:t>
            </a:r>
          </a:p>
          <a:p>
            <a:r>
              <a:rPr lang="en-US" dirty="0"/>
              <a:t>Refinements were made to </a:t>
            </a:r>
            <a:r>
              <a:rPr lang="en-US" dirty="0" err="1"/>
              <a:t>Optimised</a:t>
            </a:r>
            <a:r>
              <a:rPr lang="en-US" dirty="0"/>
              <a:t> Journey Planner and Heatmap</a:t>
            </a:r>
          </a:p>
          <a:p>
            <a:r>
              <a:rPr lang="en-US" dirty="0"/>
              <a:t>System is mostly integrated with the database</a:t>
            </a:r>
          </a:p>
        </p:txBody>
      </p:sp>
      <p:pic>
        <p:nvPicPr>
          <p:cNvPr id="8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39F4F96F-2122-47D3-811C-815D603FD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542329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XI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Task History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864846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5E3C-D546-4660-8302-E05C1731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Week 2 Task Completion</a:t>
            </a:r>
            <a:endParaRPr lang="en-AU" dirty="0">
              <a:solidFill>
                <a:schemeClr val="accent2"/>
              </a:solidFill>
              <a:latin typeface="Patua One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C5CDF43B-2288-4806-9B60-6F40113AF7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5307650"/>
              </p:ext>
            </p:extLst>
          </p:nvPr>
        </p:nvGraphicFramePr>
        <p:xfrm>
          <a:off x="838200" y="1690688"/>
          <a:ext cx="10348330" cy="355713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069666">
                  <a:extLst>
                    <a:ext uri="{9D8B030D-6E8A-4147-A177-3AD203B41FA5}">
                      <a16:colId xmlns:a16="http://schemas.microsoft.com/office/drawing/2014/main" val="4107675038"/>
                    </a:ext>
                  </a:extLst>
                </a:gridCol>
                <a:gridCol w="2069666">
                  <a:extLst>
                    <a:ext uri="{9D8B030D-6E8A-4147-A177-3AD203B41FA5}">
                      <a16:colId xmlns:a16="http://schemas.microsoft.com/office/drawing/2014/main" val="2455687642"/>
                    </a:ext>
                  </a:extLst>
                </a:gridCol>
                <a:gridCol w="2069666">
                  <a:extLst>
                    <a:ext uri="{9D8B030D-6E8A-4147-A177-3AD203B41FA5}">
                      <a16:colId xmlns:a16="http://schemas.microsoft.com/office/drawing/2014/main" val="811939287"/>
                    </a:ext>
                  </a:extLst>
                </a:gridCol>
                <a:gridCol w="2069666">
                  <a:extLst>
                    <a:ext uri="{9D8B030D-6E8A-4147-A177-3AD203B41FA5}">
                      <a16:colId xmlns:a16="http://schemas.microsoft.com/office/drawing/2014/main" val="2915622024"/>
                    </a:ext>
                  </a:extLst>
                </a:gridCol>
                <a:gridCol w="2069666">
                  <a:extLst>
                    <a:ext uri="{9D8B030D-6E8A-4147-A177-3AD203B41FA5}">
                      <a16:colId xmlns:a16="http://schemas.microsoft.com/office/drawing/2014/main" val="243525657"/>
                    </a:ext>
                  </a:extLst>
                </a:gridCol>
              </a:tblGrid>
              <a:tr h="514200">
                <a:tc>
                  <a:txBody>
                    <a:bodyPr/>
                    <a:lstStyle/>
                    <a:p>
                      <a:r>
                        <a:rPr lang="en-AU" dirty="0"/>
                        <a:t>Monday 2</a:t>
                      </a:r>
                      <a:r>
                        <a:rPr lang="en-AU" baseline="30000" dirty="0"/>
                        <a:t>nd</a:t>
                      </a:r>
                      <a:r>
                        <a:rPr lang="en-AU" dirty="0"/>
                        <a:t> 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Tuesday 3</a:t>
                      </a:r>
                      <a:r>
                        <a:rPr lang="en-AU" baseline="30000" dirty="0"/>
                        <a:t>rd</a:t>
                      </a:r>
                      <a:r>
                        <a:rPr lang="en-AU" dirty="0"/>
                        <a:t> July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Wednesday 4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Thursday 5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Friday 6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939955"/>
                  </a:ext>
                </a:extLst>
              </a:tr>
              <a:tr h="887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Determined project format (website)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>
                        <a:buFont typeface="Arial" panose="020B0604020202020204" pitchFamily="34" charset="0"/>
                        <a:buNone/>
                      </a:pPr>
                      <a:r>
                        <a:rPr lang="en-US" dirty="0"/>
                        <a:t>Began development of OJP.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Began development of Heatmap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Began development of landing page.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03055"/>
                  </a:ext>
                </a:extLst>
              </a:tr>
              <a:tr h="1267889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dirty="0"/>
                        <a:t>Began formulation of the database schema.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Finished first version of Heatmap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412674"/>
                  </a:ext>
                </a:extLst>
              </a:tr>
              <a:tr h="887523"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Added documentation.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292653"/>
                  </a:ext>
                </a:extLst>
              </a:tr>
            </a:tbl>
          </a:graphicData>
        </a:graphic>
      </p:graphicFrame>
      <p:pic>
        <p:nvPicPr>
          <p:cNvPr id="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2569E3B3-4049-4BED-9378-48EC965ADB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90411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5E3C-D546-4660-8302-E05C1731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Week 3 Task Completion</a:t>
            </a:r>
            <a:endParaRPr lang="en-AU" dirty="0">
              <a:solidFill>
                <a:schemeClr val="accent2"/>
              </a:solidFill>
              <a:latin typeface="Patua One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33C37D06-0CC3-49FB-BA1E-D11A404685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3286468"/>
              </p:ext>
            </p:extLst>
          </p:nvPr>
        </p:nvGraphicFramePr>
        <p:xfrm>
          <a:off x="838200" y="1690688"/>
          <a:ext cx="10352048" cy="46290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7714">
                  <a:extLst>
                    <a:ext uri="{9D8B030D-6E8A-4147-A177-3AD203B41FA5}">
                      <a16:colId xmlns:a16="http://schemas.microsoft.com/office/drawing/2014/main" val="4107675038"/>
                    </a:ext>
                  </a:extLst>
                </a:gridCol>
                <a:gridCol w="1887714">
                  <a:extLst>
                    <a:ext uri="{9D8B030D-6E8A-4147-A177-3AD203B41FA5}">
                      <a16:colId xmlns:a16="http://schemas.microsoft.com/office/drawing/2014/main" val="2455687642"/>
                    </a:ext>
                  </a:extLst>
                </a:gridCol>
                <a:gridCol w="2184706">
                  <a:extLst>
                    <a:ext uri="{9D8B030D-6E8A-4147-A177-3AD203B41FA5}">
                      <a16:colId xmlns:a16="http://schemas.microsoft.com/office/drawing/2014/main" val="811939287"/>
                    </a:ext>
                  </a:extLst>
                </a:gridCol>
                <a:gridCol w="2013833">
                  <a:extLst>
                    <a:ext uri="{9D8B030D-6E8A-4147-A177-3AD203B41FA5}">
                      <a16:colId xmlns:a16="http://schemas.microsoft.com/office/drawing/2014/main" val="2915622024"/>
                    </a:ext>
                  </a:extLst>
                </a:gridCol>
                <a:gridCol w="2378081">
                  <a:extLst>
                    <a:ext uri="{9D8B030D-6E8A-4147-A177-3AD203B41FA5}">
                      <a16:colId xmlns:a16="http://schemas.microsoft.com/office/drawing/2014/main" val="243525657"/>
                    </a:ext>
                  </a:extLst>
                </a:gridCol>
              </a:tblGrid>
              <a:tr h="514200">
                <a:tc>
                  <a:txBody>
                    <a:bodyPr/>
                    <a:lstStyle/>
                    <a:p>
                      <a:r>
                        <a:rPr lang="en-AU" dirty="0"/>
                        <a:t>Monday 9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Tuesday 10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Wednesday 11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Thursday 12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Friday 13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939955"/>
                  </a:ext>
                </a:extLst>
              </a:tr>
              <a:tr h="887523"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Updates to documentation.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Further integration of database systems</a:t>
                      </a:r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Created global header and footer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Finished first iteration of 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Began development of landing page.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03055"/>
                  </a:ext>
                </a:extLst>
              </a:tr>
              <a:tr h="12678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Updates to user account system.</a:t>
                      </a:r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Fixes to </a:t>
                      </a:r>
                      <a:r>
                        <a:rPr lang="en-US" dirty="0" err="1"/>
                        <a:t>Optimised</a:t>
                      </a:r>
                      <a:r>
                        <a:rPr lang="en-US" dirty="0"/>
                        <a:t> Journey Planner and Heatmap</a:t>
                      </a:r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Began development of local / tourist matching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Prepared technical demonstration</a:t>
                      </a:r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Finished first version of Heatmap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412674"/>
                  </a:ext>
                </a:extLst>
              </a:tr>
              <a:tr h="887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Finished first iteration of </a:t>
                      </a:r>
                      <a:r>
                        <a:rPr lang="en-US" dirty="0" err="1"/>
                        <a:t>Optimised</a:t>
                      </a:r>
                      <a:r>
                        <a:rPr lang="en-US" dirty="0"/>
                        <a:t> Journey Planner</a:t>
                      </a:r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Added documentation.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6292653"/>
                  </a:ext>
                </a:extLst>
              </a:tr>
            </a:tbl>
          </a:graphicData>
        </a:graphic>
      </p:graphicFrame>
      <p:pic>
        <p:nvPicPr>
          <p:cNvPr id="7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A0D6EBCB-B17C-456B-96FA-591134B81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6965861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A5E3C-D546-4660-8302-E05C17314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Patua One"/>
              </a:rPr>
              <a:t>Week 4 Task Completion</a:t>
            </a:r>
            <a:endParaRPr lang="en-AU" dirty="0">
              <a:solidFill>
                <a:schemeClr val="accent2"/>
              </a:solidFill>
              <a:latin typeface="Patua One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797C31CA-E7D7-4CB4-8F7B-5A1D122C4C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3237572"/>
              </p:ext>
            </p:extLst>
          </p:nvPr>
        </p:nvGraphicFramePr>
        <p:xfrm>
          <a:off x="838200" y="1692310"/>
          <a:ext cx="10352048" cy="1428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887714">
                  <a:extLst>
                    <a:ext uri="{9D8B030D-6E8A-4147-A177-3AD203B41FA5}">
                      <a16:colId xmlns:a16="http://schemas.microsoft.com/office/drawing/2014/main" val="4107675038"/>
                    </a:ext>
                  </a:extLst>
                </a:gridCol>
                <a:gridCol w="1887714">
                  <a:extLst>
                    <a:ext uri="{9D8B030D-6E8A-4147-A177-3AD203B41FA5}">
                      <a16:colId xmlns:a16="http://schemas.microsoft.com/office/drawing/2014/main" val="2455687642"/>
                    </a:ext>
                  </a:extLst>
                </a:gridCol>
                <a:gridCol w="2184706">
                  <a:extLst>
                    <a:ext uri="{9D8B030D-6E8A-4147-A177-3AD203B41FA5}">
                      <a16:colId xmlns:a16="http://schemas.microsoft.com/office/drawing/2014/main" val="811939287"/>
                    </a:ext>
                  </a:extLst>
                </a:gridCol>
                <a:gridCol w="2013833">
                  <a:extLst>
                    <a:ext uri="{9D8B030D-6E8A-4147-A177-3AD203B41FA5}">
                      <a16:colId xmlns:a16="http://schemas.microsoft.com/office/drawing/2014/main" val="2915622024"/>
                    </a:ext>
                  </a:extLst>
                </a:gridCol>
                <a:gridCol w="2378081">
                  <a:extLst>
                    <a:ext uri="{9D8B030D-6E8A-4147-A177-3AD203B41FA5}">
                      <a16:colId xmlns:a16="http://schemas.microsoft.com/office/drawing/2014/main" val="243525657"/>
                    </a:ext>
                  </a:extLst>
                </a:gridCol>
              </a:tblGrid>
              <a:tr h="514200">
                <a:tc>
                  <a:txBody>
                    <a:bodyPr/>
                    <a:lstStyle/>
                    <a:p>
                      <a:r>
                        <a:rPr lang="en-AU" dirty="0"/>
                        <a:t>Monday 16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Tuesday 17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Wednesday 18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Thursday 19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Friday 20</a:t>
                      </a:r>
                      <a:r>
                        <a:rPr lang="en-AU" baseline="30000" dirty="0"/>
                        <a:t>th</a:t>
                      </a:r>
                      <a:r>
                        <a:rPr lang="en-AU" dirty="0"/>
                        <a:t> July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939955"/>
                  </a:ext>
                </a:extLst>
              </a:tr>
              <a:tr h="887523"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Began formulation of business plan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Finished business plan</a:t>
                      </a:r>
                    </a:p>
                    <a:p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/>
                      <a:r>
                        <a:rPr lang="en-US" dirty="0"/>
                        <a:t>Began the final 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/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8603055"/>
                  </a:ext>
                </a:extLst>
              </a:tr>
            </a:tbl>
          </a:graphicData>
        </a:graphic>
      </p:graphicFrame>
      <p:pic>
        <p:nvPicPr>
          <p:cNvPr id="7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8B5F1F8E-FAB8-414D-BE30-DB43A5F2D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815044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35E66907-768A-4304-9514-AE9ADA477D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45009" y="1543791"/>
            <a:ext cx="8106844" cy="303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1340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II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Product &amp; Services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9639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164058-5EBE-4C5A-AA71-7D28AA96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02" y="0"/>
            <a:ext cx="10785088" cy="1325563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User Test Flow 1 – Optimised Journey Planner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48FB7D-A1F7-470D-93EE-5BB6217E0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9298" y="1154875"/>
            <a:ext cx="9084441" cy="5468949"/>
          </a:xfrm>
          <a:prstGeom prst="rect">
            <a:avLst/>
          </a:prstGeom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5958767A-180F-4515-B0A8-87BC5E7392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81587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164058-5EBE-4C5A-AA71-7D28AA96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990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Storyboard 1 – Optimised Journey Planner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9A1CAF-1D78-431B-93CB-85CB8F4DC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2119" y="1128155"/>
            <a:ext cx="8989342" cy="5449784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2D5D1DB1-A869-4901-89EC-E90CD1721FC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79156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164058-5EBE-4C5A-AA71-7D28AA96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2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User Test Flow 2 – Local Guide/Tourist Match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D112AC5-52D7-48E3-BC8A-5DA56D00C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8197" y="1325563"/>
            <a:ext cx="9224230" cy="5284520"/>
          </a:xfrm>
          <a:prstGeom prst="rect">
            <a:avLst/>
          </a:prstGeom>
        </p:spPr>
      </p:pic>
      <p:pic>
        <p:nvPicPr>
          <p:cNvPr id="5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0ED49D1-E15A-46CC-BF7A-B4C8A30B7B1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73842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164058-5EBE-4C5A-AA71-7D28AA961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512" y="0"/>
            <a:ext cx="10515600" cy="1325563"/>
          </a:xfrm>
        </p:spPr>
        <p:txBody>
          <a:bodyPr/>
          <a:lstStyle/>
          <a:p>
            <a:r>
              <a:rPr lang="en-AU" dirty="0">
                <a:solidFill>
                  <a:schemeClr val="accent2"/>
                </a:solidFill>
                <a:latin typeface="Patua One" panose="02000000000000000000"/>
              </a:rPr>
              <a:t>Storyboard 2 – Local Guide/Tourist Match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9EDD33D-E71C-45F0-AC5A-2AE1964FD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1500" y="981307"/>
            <a:ext cx="9716766" cy="5794579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27FCED8B-D192-4097-B122-1C7CD56F65D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0542606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2017</TotalTime>
  <Words>1978</Words>
  <Application>Microsoft Macintosh PowerPoint</Application>
  <PresentationFormat>Widescreen</PresentationFormat>
  <Paragraphs>540</Paragraphs>
  <Slides>48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等线</vt:lpstr>
      <vt:lpstr>等线 Light</vt:lpstr>
      <vt:lpstr>华文中宋</vt:lpstr>
      <vt:lpstr>Arial</vt:lpstr>
      <vt:lpstr>Calibri</vt:lpstr>
      <vt:lpstr>Calibri Light</vt:lpstr>
      <vt:lpstr>Courier New</vt:lpstr>
      <vt:lpstr>Mangal</vt:lpstr>
      <vt:lpstr>Patua One</vt:lpstr>
      <vt:lpstr>Wingdings</vt:lpstr>
      <vt:lpstr>Thème Office</vt:lpstr>
      <vt:lpstr>Microsoft Excel Worksheet</vt:lpstr>
      <vt:lpstr>Travolla</vt:lpstr>
      <vt:lpstr>I  Problem &amp; Solution</vt:lpstr>
      <vt:lpstr>Problem</vt:lpstr>
      <vt:lpstr>Solution</vt:lpstr>
      <vt:lpstr>II  Product &amp; Services</vt:lpstr>
      <vt:lpstr>User Test Flow 1 – Optimised Journey Planner</vt:lpstr>
      <vt:lpstr>Storyboard 1 – Optimised Journey Planner</vt:lpstr>
      <vt:lpstr>User Test Flow 2 – Local Guide/Tourist Match</vt:lpstr>
      <vt:lpstr>Storyboard 2 – Local Guide/Tourist Match</vt:lpstr>
      <vt:lpstr>User Test Flow 3 – Heat Map (Shows popular places and spots)</vt:lpstr>
      <vt:lpstr>Storyboard 3 – Heat Map (Shows popular places and spots)</vt:lpstr>
      <vt:lpstr>III  Business Model</vt:lpstr>
      <vt:lpstr>PowerPoint Presentation</vt:lpstr>
      <vt:lpstr>IV  Market Size &amp; Share</vt:lpstr>
      <vt:lpstr>Market Size &amp; Share</vt:lpstr>
      <vt:lpstr>V  Industry Analysis</vt:lpstr>
      <vt:lpstr>Tourism Industry Analysis</vt:lpstr>
      <vt:lpstr>Tourism Industry Analysis</vt:lpstr>
      <vt:lpstr>Porter’s Five Forces</vt:lpstr>
      <vt:lpstr>VI  Competitors Analysis</vt:lpstr>
      <vt:lpstr>Competition Analysis</vt:lpstr>
      <vt:lpstr>Competitors Analysis</vt:lpstr>
      <vt:lpstr>Competitors Analysis</vt:lpstr>
      <vt:lpstr>Competitors Analysis</vt:lpstr>
      <vt:lpstr>Competitors Analysis</vt:lpstr>
      <vt:lpstr>Product Advantages</vt:lpstr>
      <vt:lpstr>Product Disadvantages</vt:lpstr>
      <vt:lpstr>VII  Team Milestones</vt:lpstr>
      <vt:lpstr>Team Milestones</vt:lpstr>
      <vt:lpstr>VIII  Founder Team &amp; Organisation Structures</vt:lpstr>
      <vt:lpstr>The innStation (Travolla) Team</vt:lpstr>
      <vt:lpstr>Advantages of the innStation (Travolla) team</vt:lpstr>
      <vt:lpstr>Corporate structure</vt:lpstr>
      <vt:lpstr>PowerPoint Presentation</vt:lpstr>
      <vt:lpstr>IX  Financial Plan</vt:lpstr>
      <vt:lpstr>Financial plan </vt:lpstr>
      <vt:lpstr>Capital allocation (yr 1, Angel round)</vt:lpstr>
      <vt:lpstr>Capital requirements – Angel round</vt:lpstr>
      <vt:lpstr>Capital requirements – VC round</vt:lpstr>
      <vt:lpstr>X  Teamwork &amp; Management</vt:lpstr>
      <vt:lpstr>Week 1 Summary</vt:lpstr>
      <vt:lpstr>Week 2 Summary</vt:lpstr>
      <vt:lpstr>Week 3 Summary</vt:lpstr>
      <vt:lpstr>XI  Task History</vt:lpstr>
      <vt:lpstr>Week 2 Task Completion</vt:lpstr>
      <vt:lpstr>Week 3 Task Completion</vt:lpstr>
      <vt:lpstr>Week 4 Task Completion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léa lai van</dc:creator>
  <cp:lastModifiedBy>J. Kyle</cp:lastModifiedBy>
  <cp:revision>176</cp:revision>
  <dcterms:created xsi:type="dcterms:W3CDTF">2018-07-17T17:42:49Z</dcterms:created>
  <dcterms:modified xsi:type="dcterms:W3CDTF">2018-07-18T14:15:55Z</dcterms:modified>
</cp:coreProperties>
</file>